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89" r:id="rId29"/>
    <p:sldId id="291" r:id="rId30"/>
    <p:sldId id="293" r:id="rId31"/>
    <p:sldId id="292" r:id="rId32"/>
    <p:sldId id="294" r:id="rId33"/>
    <p:sldId id="295" r:id="rId34"/>
    <p:sldId id="297" r:id="rId35"/>
    <p:sldId id="298" r:id="rId36"/>
    <p:sldId id="299" r:id="rId37"/>
    <p:sldId id="300" r:id="rId38"/>
    <p:sldId id="302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8" autoAdjust="0"/>
  </p:normalViewPr>
  <p:slideViewPr>
    <p:cSldViewPr>
      <p:cViewPr>
        <p:scale>
          <a:sx n="118" d="100"/>
          <a:sy n="118" d="100"/>
        </p:scale>
        <p:origin x="-2984" y="-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9F0A8-0FD0-4432-9785-C2D113138D3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00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FF5E2-A498-40AB-AAF9-A4DCBA69E3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57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5975D-AEA5-4B48-A96F-6A9DBB1B5C4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1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6AFAB-B9CC-43E6-86B9-2EECE56A316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29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A7803-71EF-41B9-925F-535D3678A65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3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FF3B-0A27-4B2D-87BA-410C88294354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17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4F11D-6893-41BD-B629-E97A9357553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79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FFD8D-2E75-47FE-8077-4FEC5095B06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6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22E9-E81E-4944-A154-5FB74E3872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778EE-E86C-4A90-8F73-A09D3D2F554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4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7E953-A835-47ED-BF02-DC9CF33BE4E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07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2AEAD2D-4F22-49D7-A227-1690561A5F0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Relationship Id="rId3" Type="http://schemas.openxmlformats.org/officeDocument/2006/relationships/image" Target="../media/image2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uanjofp.com/c2dm/device/send_message/" TargetMode="External"/><Relationship Id="rId4" Type="http://schemas.openxmlformats.org/officeDocument/2006/relationships/hyperlink" Target="http://api.juanjofp.com/c2dm/device/show/" TargetMode="External"/><Relationship Id="rId5" Type="http://schemas.openxmlformats.org/officeDocument/2006/relationships/hyperlink" Target="http://api.juanjofp.com/c2dm/device/multicast_message/?message=holaatodoscabrones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9" descr="PAGINA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788"/>
            <a:ext cx="9251950" cy="697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4427538" y="19891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" b="1">
              <a:latin typeface="Helvetica" pitchFamily="2" charset="0"/>
            </a:endParaRPr>
          </a:p>
        </p:txBody>
      </p:sp>
      <p:sp>
        <p:nvSpPr>
          <p:cNvPr id="2052" name="Rectangle 15"/>
          <p:cNvSpPr>
            <a:spLocks noChangeArrowheads="1"/>
          </p:cNvSpPr>
          <p:nvPr/>
        </p:nvSpPr>
        <p:spPr bwMode="auto">
          <a:xfrm>
            <a:off x="5003800" y="1989138"/>
            <a:ext cx="323691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C9DB03"/>
                </a:solidFill>
                <a:latin typeface="Avenir LT Std 55 Roman" pitchFamily="34" charset="0"/>
              </a:rPr>
              <a:t>Curso Android</a:t>
            </a:r>
            <a:r>
              <a:rPr lang="es-ES" sz="3600">
                <a:latin typeface="Avenir LT Std 55 Roman" pitchFamily="34" charset="0"/>
              </a:rPr>
              <a:t> </a:t>
            </a:r>
          </a:p>
        </p:txBody>
      </p:sp>
      <p:sp>
        <p:nvSpPr>
          <p:cNvPr id="2053" name="Rectangle 16"/>
          <p:cNvSpPr>
            <a:spLocks noChangeArrowheads="1"/>
          </p:cNvSpPr>
          <p:nvPr/>
        </p:nvSpPr>
        <p:spPr bwMode="auto">
          <a:xfrm>
            <a:off x="5580063" y="2420938"/>
            <a:ext cx="3150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C9DB03"/>
                </a:solidFill>
                <a:latin typeface="Avenir LT Std 55 Roman" pitchFamily="34" charset="0"/>
              </a:rPr>
              <a:t>Edición </a:t>
            </a:r>
            <a:r>
              <a:rPr lang="es-ES" sz="4000" b="1" dirty="0" smtClean="0">
                <a:solidFill>
                  <a:schemeClr val="bg1"/>
                </a:solidFill>
                <a:latin typeface="Avenir LT Std 55 Roman" pitchFamily="34" charset="0"/>
              </a:rPr>
              <a:t>2013</a:t>
            </a:r>
            <a:endParaRPr lang="es-ES" sz="4000" b="1" dirty="0">
              <a:solidFill>
                <a:schemeClr val="bg1"/>
              </a:solidFill>
              <a:latin typeface="Avenir LT Std 55 Roman" pitchFamily="34" charset="0"/>
            </a:endParaRPr>
          </a:p>
        </p:txBody>
      </p:sp>
      <p:pic>
        <p:nvPicPr>
          <p:cNvPr id="205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6021388"/>
            <a:ext cx="6477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Permisos.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87624" y="1988840"/>
            <a:ext cx="78488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com.google.android.c2dm.permission.RECEIVE </a:t>
            </a:r>
          </a:p>
          <a:p>
            <a:r>
              <a:rPr lang="es-ES_tradnl" dirty="0" smtClean="0"/>
              <a:t>Para que </a:t>
            </a:r>
            <a:r>
              <a:rPr lang="es-ES_tradnl" dirty="0"/>
              <a:t>la aplicación </a:t>
            </a:r>
            <a:r>
              <a:rPr lang="es-ES_tradnl" dirty="0" smtClean="0"/>
              <a:t>pueda registrarse </a:t>
            </a:r>
            <a:r>
              <a:rPr lang="es-ES_tradnl" dirty="0"/>
              <a:t>y recibir mensajes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 smtClean="0"/>
              <a:t>android.permission.INTERNET</a:t>
            </a:r>
            <a:r>
              <a:rPr lang="es-ES_tradnl" dirty="0" smtClean="0"/>
              <a:t> </a:t>
            </a:r>
          </a:p>
          <a:p>
            <a:r>
              <a:rPr lang="es-ES_tradnl" dirty="0" smtClean="0"/>
              <a:t>Para que </a:t>
            </a:r>
            <a:r>
              <a:rPr lang="es-ES_tradnl" dirty="0"/>
              <a:t>la aplicación </a:t>
            </a:r>
            <a:r>
              <a:rPr lang="es-ES_tradnl" dirty="0" smtClean="0"/>
              <a:t>pueda enviar </a:t>
            </a:r>
            <a:r>
              <a:rPr lang="es-ES_tradnl" dirty="0"/>
              <a:t>el ID de registro </a:t>
            </a:r>
            <a:r>
              <a:rPr lang="es-ES_tradnl" dirty="0" smtClean="0"/>
              <a:t>al servidor.</a:t>
            </a:r>
          </a:p>
          <a:p>
            <a:endParaRPr lang="es-ES_tradnl" dirty="0"/>
          </a:p>
          <a:p>
            <a:r>
              <a:rPr lang="es-ES_tradnl" dirty="0" err="1" smtClean="0"/>
              <a:t>android.permission.GET_ACCOUNTS</a:t>
            </a:r>
            <a:r>
              <a:rPr lang="es-ES_tradnl" dirty="0" smtClean="0"/>
              <a:t> </a:t>
            </a:r>
          </a:p>
          <a:p>
            <a:r>
              <a:rPr lang="es-ES_tradnl" dirty="0" smtClean="0"/>
              <a:t>GCM </a:t>
            </a:r>
            <a:r>
              <a:rPr lang="es-ES_tradnl" dirty="0"/>
              <a:t>requiere una cuenta de Google (sólo es necesario si el dispositivo si se está ejecutando una versión anterior a la 4.0.4</a:t>
            </a:r>
            <a:r>
              <a:rPr lang="es-ES_tradnl" dirty="0" smtClean="0"/>
              <a:t>)</a:t>
            </a:r>
          </a:p>
          <a:p>
            <a:endParaRPr lang="es-ES_tradnl" dirty="0"/>
          </a:p>
          <a:p>
            <a:r>
              <a:rPr lang="es-ES_tradnl" dirty="0" err="1" smtClean="0"/>
              <a:t>android.permission.WAKE_LOCK</a:t>
            </a:r>
            <a:r>
              <a:rPr lang="es-ES_tradnl" dirty="0" smtClean="0"/>
              <a:t> </a:t>
            </a:r>
          </a:p>
          <a:p>
            <a:r>
              <a:rPr lang="es-ES_tradnl" dirty="0" smtClean="0"/>
              <a:t>Para que </a:t>
            </a:r>
            <a:r>
              <a:rPr lang="es-ES_tradnl" dirty="0"/>
              <a:t>la aplicación </a:t>
            </a:r>
            <a:r>
              <a:rPr lang="es-ES_tradnl" dirty="0" smtClean="0"/>
              <a:t>pueda </a:t>
            </a:r>
            <a:r>
              <a:rPr lang="es-ES_tradnl" dirty="0"/>
              <a:t>mantener el procesador </a:t>
            </a:r>
            <a:r>
              <a:rPr lang="es-ES_tradnl" dirty="0" smtClean="0"/>
              <a:t>despierto cuando </a:t>
            </a:r>
            <a:r>
              <a:rPr lang="es-ES_tradnl" dirty="0"/>
              <a:t>se recibe un mensaje. </a:t>
            </a:r>
            <a:r>
              <a:rPr lang="es-ES_tradnl" dirty="0" smtClean="0"/>
              <a:t>Es opcional si no queremos despertar al dispositivo al recibir un mensaje.</a:t>
            </a:r>
          </a:p>
        </p:txBody>
      </p:sp>
    </p:spTree>
    <p:extLst>
      <p:ext uri="{BB962C8B-B14F-4D97-AF65-F5344CB8AC3E}">
        <p14:creationId xmlns:p14="http://schemas.microsoft.com/office/powerpoint/2010/main" val="296956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Logros.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36912"/>
            <a:ext cx="7971368" cy="288032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5536" y="213285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Recuperar los logros.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6165304"/>
            <a:ext cx="702477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Logros.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08920"/>
            <a:ext cx="7416824" cy="324426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5536" y="213285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Recuperar los logros.</a:t>
            </a:r>
            <a:endParaRPr lang="es-ES" dirty="0"/>
          </a:p>
        </p:txBody>
      </p:sp>
      <p:pic>
        <p:nvPicPr>
          <p:cNvPr id="4" name="Imagen 3" descr="Captura de pantalla 2013-06-15 a la(s) 19.25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237312"/>
            <a:ext cx="8660599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1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Logros.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708920"/>
            <a:ext cx="5375532" cy="324426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5536" y="213285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Ver lista de los logros.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66457"/>
            <a:ext cx="8660599" cy="4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5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Clasificación.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564904"/>
            <a:ext cx="5904656" cy="354585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5536" y="213285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Actualizar la clasificación.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165304"/>
            <a:ext cx="6002848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4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Clasificación.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564904"/>
            <a:ext cx="5328592" cy="300466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5536" y="213285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Actualizar la clasificación.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805264"/>
            <a:ext cx="8856984" cy="4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5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 smtClean="0"/>
              <a:t>.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95536" y="2132856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Podemos almacenar los datos de progreso de cada usuario en los servidores de Google.</a:t>
            </a:r>
          </a:p>
          <a:p>
            <a:endParaRPr lang="es-ES_tradnl" dirty="0"/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95536" y="2852936"/>
            <a:ext cx="8568952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Usa </a:t>
            </a:r>
            <a:r>
              <a:rPr lang="es-ES_tradnl" dirty="0" err="1" smtClean="0"/>
              <a:t>Array</a:t>
            </a:r>
            <a:r>
              <a:rPr lang="es-ES_tradnl" dirty="0" smtClean="0"/>
              <a:t> de </a:t>
            </a:r>
            <a:r>
              <a:rPr lang="es-ES_tradnl" dirty="0"/>
              <a:t>bytes como </a:t>
            </a:r>
            <a:r>
              <a:rPr lang="es-ES_tradnl" dirty="0" smtClean="0"/>
              <a:t>formato </a:t>
            </a:r>
            <a:r>
              <a:rPr lang="es-ES_tradnl" dirty="0"/>
              <a:t>de almacenamiento de datos.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Los </a:t>
            </a:r>
            <a:r>
              <a:rPr lang="es-ES_tradnl" dirty="0"/>
              <a:t>datos se envían y se reciben desde los servidores de Google </a:t>
            </a:r>
            <a:r>
              <a:rPr lang="es-ES_tradnl" dirty="0" smtClean="0"/>
              <a:t>con </a:t>
            </a:r>
            <a:r>
              <a:rPr lang="es-ES_tradnl" dirty="0"/>
              <a:t>codificación Base64.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Podemos representar estos </a:t>
            </a:r>
            <a:r>
              <a:rPr lang="es-ES_tradnl" dirty="0"/>
              <a:t>datos dentro de la aplicación </a:t>
            </a:r>
            <a:r>
              <a:rPr lang="es-ES_tradnl" dirty="0" smtClean="0"/>
              <a:t>como queramos pero es ideal usar </a:t>
            </a:r>
            <a:r>
              <a:rPr lang="es-ES_tradnl" dirty="0"/>
              <a:t>un formato independiente de la plataforma para que los datos puedan ser leídos y escritos en </a:t>
            </a:r>
            <a:r>
              <a:rPr lang="es-ES_tradnl" dirty="0" smtClean="0"/>
              <a:t>cualquier plataforma.</a:t>
            </a:r>
          </a:p>
          <a:p>
            <a:endParaRPr lang="es-ES_tradnl" dirty="0"/>
          </a:p>
          <a:p>
            <a:r>
              <a:rPr lang="es-ES_tradnl" dirty="0" smtClean="0"/>
              <a:t>XML o JSON son candidatos ideales para este menester.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569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 smtClean="0"/>
              <a:t>.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95536" y="2132856"/>
            <a:ext cx="856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Las aplicaciones </a:t>
            </a:r>
            <a:r>
              <a:rPr lang="es-ES_tradnl" dirty="0" smtClean="0"/>
              <a:t>pueden </a:t>
            </a:r>
            <a:r>
              <a:rPr lang="es-ES_tradnl" dirty="0"/>
              <a:t>utilizar hasta cuatro conjuntos diferentes de datos, o ranuras, para guardar y cargar los datos para cada usuario.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Cada </a:t>
            </a:r>
            <a:r>
              <a:rPr lang="es-ES_tradnl" dirty="0"/>
              <a:t>ranura se identifica mediante un número entero </a:t>
            </a:r>
            <a:r>
              <a:rPr lang="es-ES_tradnl" dirty="0" smtClean="0"/>
              <a:t>de </a:t>
            </a:r>
            <a:r>
              <a:rPr lang="es-ES_tradnl" dirty="0"/>
              <a:t>0 a </a:t>
            </a:r>
            <a:r>
              <a:rPr lang="es-ES_tradnl" dirty="0" smtClean="0"/>
              <a:t>3 </a:t>
            </a:r>
            <a:r>
              <a:rPr lang="es-ES_tradnl" dirty="0"/>
              <a:t>y puede almacenar hasta 128 KB de datos, para un total de 512 KB.</a:t>
            </a:r>
          </a:p>
          <a:p>
            <a:endParaRPr lang="es-ES_tradnl" dirty="0"/>
          </a:p>
          <a:p>
            <a:r>
              <a:rPr lang="es-ES_tradnl" dirty="0"/>
              <a:t>Cada ranura de datos se puede actualizar de forma independiente. 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5" name="Imagen 4" descr="Captura de pantalla 2013-06-15 a la(s) 20.01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365104"/>
            <a:ext cx="2608090" cy="224383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89" y="4365104"/>
            <a:ext cx="2361928" cy="22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71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 smtClean="0"/>
              <a:t>. Conflictos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340768"/>
            <a:ext cx="4730928" cy="223224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861048"/>
            <a:ext cx="5328592" cy="26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7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Flujo de la información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52936"/>
            <a:ext cx="5760640" cy="366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3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Activar Cloud </a:t>
            </a:r>
            <a:r>
              <a:rPr lang="es-ES_tradnl" dirty="0" err="1" smtClean="0"/>
              <a:t>Save</a:t>
            </a:r>
            <a:endParaRPr lang="es-ES_tradnl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01008"/>
            <a:ext cx="723897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Permisos.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87624" y="1988840"/>
            <a:ext cx="7848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applicationPackage</a:t>
            </a:r>
            <a:r>
              <a:rPr lang="es-ES_tradnl" dirty="0" smtClean="0"/>
              <a:t> </a:t>
            </a:r>
            <a:r>
              <a:rPr lang="es-ES_tradnl" dirty="0"/>
              <a:t>+ </a:t>
            </a:r>
            <a:r>
              <a:rPr lang="es-ES_tradnl" dirty="0" smtClean="0"/>
              <a:t>permiso. Permission.C2D_MESSAGE </a:t>
            </a:r>
          </a:p>
          <a:p>
            <a:r>
              <a:rPr lang="es-ES_tradnl" dirty="0"/>
              <a:t>P</a:t>
            </a:r>
            <a:r>
              <a:rPr lang="es-ES_tradnl" dirty="0" smtClean="0"/>
              <a:t>ara </a:t>
            </a:r>
            <a:r>
              <a:rPr lang="es-ES_tradnl" dirty="0"/>
              <a:t>evitar que otras aplicaciones </a:t>
            </a:r>
            <a:r>
              <a:rPr lang="es-ES_tradnl" dirty="0" smtClean="0"/>
              <a:t>que usan GCM intercepten nuestros mensajes. </a:t>
            </a:r>
          </a:p>
          <a:p>
            <a:r>
              <a:rPr lang="es-ES_tradnl" dirty="0" smtClean="0"/>
              <a:t>El </a:t>
            </a:r>
            <a:r>
              <a:rPr lang="es-ES_tradnl" dirty="0"/>
              <a:t>nombre del permiso debe coincidir exactamente con este patrón, de lo contrario la aplicación </a:t>
            </a:r>
            <a:r>
              <a:rPr lang="es-ES_tradnl" dirty="0" smtClean="0"/>
              <a:t>no </a:t>
            </a:r>
            <a:r>
              <a:rPr lang="es-ES_tradnl" dirty="0"/>
              <a:t>recibirá los mensajes</a:t>
            </a:r>
            <a:r>
              <a:rPr lang="es-ES_tradnl" dirty="0" smtClean="0"/>
              <a:t>.</a:t>
            </a:r>
          </a:p>
          <a:p>
            <a:endParaRPr lang="es-ES_tradnl" dirty="0" smtClean="0"/>
          </a:p>
          <a:p>
            <a:r>
              <a:rPr lang="es-ES_tradnl" dirty="0" smtClean="0"/>
              <a:t>Receiver</a:t>
            </a:r>
            <a:endParaRPr lang="es-ES_tradnl" dirty="0"/>
          </a:p>
          <a:p>
            <a:r>
              <a:rPr lang="es-ES_tradnl" dirty="0" smtClean="0"/>
              <a:t>com.google.android.c2dm.intent.RECEIVE</a:t>
            </a:r>
          </a:p>
          <a:p>
            <a:r>
              <a:rPr lang="es-ES_tradnl" dirty="0"/>
              <a:t>C</a:t>
            </a:r>
            <a:r>
              <a:rPr lang="es-ES_tradnl" dirty="0" smtClean="0"/>
              <a:t>on </a:t>
            </a:r>
            <a:r>
              <a:rPr lang="es-ES_tradnl" dirty="0"/>
              <a:t>la categoría de </a:t>
            </a:r>
            <a:r>
              <a:rPr lang="es-ES_tradnl" dirty="0" err="1" smtClean="0"/>
              <a:t>applicationPackage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com.google.android.c2dm.SEND</a:t>
            </a:r>
          </a:p>
          <a:p>
            <a:r>
              <a:rPr lang="es-ES_tradnl" dirty="0" smtClean="0"/>
              <a:t>P</a:t>
            </a:r>
            <a:r>
              <a:rPr lang="es-ES" dirty="0" smtClean="0"/>
              <a:t>a</a:t>
            </a:r>
            <a:r>
              <a:rPr lang="es-ES_tradnl" dirty="0" err="1" smtClean="0"/>
              <a:t>ra</a:t>
            </a:r>
            <a:r>
              <a:rPr lang="es-ES_tradnl" dirty="0" smtClean="0"/>
              <a:t> el envío de mensajes</a:t>
            </a:r>
          </a:p>
        </p:txBody>
      </p:sp>
    </p:spTree>
    <p:extLst>
      <p:ext uri="{BB962C8B-B14F-4D97-AF65-F5344CB8AC3E}">
        <p14:creationId xmlns:p14="http://schemas.microsoft.com/office/powerpoint/2010/main" val="35180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Inicializar el cliente.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068960"/>
            <a:ext cx="712976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3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Implementar las interfaces.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80928"/>
            <a:ext cx="809531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4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Implementar las interfaces.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8011586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1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Guardar datos.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284984"/>
            <a:ext cx="8237715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2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Cargar datos.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12976"/>
            <a:ext cx="8237715" cy="8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8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Resolver conflictos.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80928"/>
            <a:ext cx="785506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71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2013-06-15 a la(s) 20.25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490037"/>
            <a:ext cx="9144000" cy="5395347"/>
          </a:xfrm>
          <a:prstGeom prst="rect">
            <a:avLst/>
          </a:prstGeom>
        </p:spPr>
      </p:pic>
      <p:pic>
        <p:nvPicPr>
          <p:cNvPr id="5125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364088" y="1052736"/>
            <a:ext cx="3456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Save</a:t>
            </a:r>
            <a:r>
              <a:rPr lang="es-ES_tradnl" dirty="0"/>
              <a:t> </a:t>
            </a:r>
            <a:r>
              <a:rPr lang="es-ES_tradnl" dirty="0" smtClean="0"/>
              <a:t>vs Google Drive</a:t>
            </a:r>
          </a:p>
        </p:txBody>
      </p:sp>
    </p:spTree>
    <p:extLst>
      <p:ext uri="{BB962C8B-B14F-4D97-AF65-F5344CB8AC3E}">
        <p14:creationId xmlns:p14="http://schemas.microsoft.com/office/powerpoint/2010/main" val="178271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700808"/>
            <a:ext cx="8496944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Ejercicios.</a:t>
            </a:r>
          </a:p>
          <a:p>
            <a:endParaRPr lang="es-ES_tradnl" dirty="0"/>
          </a:p>
          <a:p>
            <a:r>
              <a:rPr lang="es-ES_tradnl" dirty="0" smtClean="0"/>
              <a:t>Crear un chat usando GCM como canal de comunicación.</a:t>
            </a:r>
          </a:p>
          <a:p>
            <a:endParaRPr lang="es-ES_tradnl" dirty="0"/>
          </a:p>
          <a:p>
            <a:r>
              <a:rPr lang="es-ES_tradnl" dirty="0" smtClean="0"/>
              <a:t>Usar el ejemplo como base.</a:t>
            </a:r>
            <a:endParaRPr lang="es-ES_tradnl" dirty="0"/>
          </a:p>
          <a:p>
            <a:r>
              <a:rPr lang="es-ES_tradnl" dirty="0" smtClean="0"/>
              <a:t>Peticiones:</a:t>
            </a:r>
          </a:p>
          <a:p>
            <a:r>
              <a:rPr lang="hr-HR" dirty="0"/>
              <a:t>Enviar Push: </a:t>
            </a:r>
            <a:r>
              <a:rPr lang="hr-HR" dirty="0">
                <a:hlinkClick r:id="rId3"/>
              </a:rPr>
              <a:t>http://api.juanjofp.com/c2dm/device/send_message/</a:t>
            </a:r>
          </a:p>
          <a:p>
            <a:r>
              <a:rPr lang="en-US" dirty="0"/>
              <a:t>post: id, message, from</a:t>
            </a:r>
          </a:p>
          <a:p>
            <a:r>
              <a:rPr lang="fr-FR" dirty="0" err="1"/>
              <a:t>Response</a:t>
            </a:r>
            <a:r>
              <a:rPr lang="fr-FR" dirty="0"/>
              <a:t>: {"message": "Message Sent 200 OK"}</a:t>
            </a:r>
          </a:p>
          <a:p>
            <a:endParaRPr lang="es-ES" dirty="0"/>
          </a:p>
          <a:p>
            <a:r>
              <a:rPr lang="hr-HR" dirty="0"/>
              <a:t>Ver usuarios: </a:t>
            </a:r>
            <a:r>
              <a:rPr lang="hr-HR" dirty="0">
                <a:hlinkClick r:id="rId4"/>
              </a:rPr>
              <a:t>http://api.juanjofp.com/c2dm/device/show/</a:t>
            </a:r>
          </a:p>
          <a:p>
            <a:r>
              <a:rPr lang="es-ES" dirty="0" smtClean="0"/>
              <a:t>Response: [</a:t>
            </a:r>
            <a:r>
              <a:rPr lang="es-ES" dirty="0"/>
              <a:t>{"</a:t>
            </a:r>
            <a:r>
              <a:rPr lang="es-ES" dirty="0" err="1"/>
              <a:t>device</a:t>
            </a:r>
            <a:r>
              <a:rPr lang="es-ES" dirty="0"/>
              <a:t>": "user_39", "id": 39}, {"</a:t>
            </a:r>
            <a:r>
              <a:rPr lang="es-ES" dirty="0" err="1"/>
              <a:t>device</a:t>
            </a:r>
            <a:r>
              <a:rPr lang="es-ES" dirty="0"/>
              <a:t>": "user_40", "id": 40}]</a:t>
            </a:r>
          </a:p>
          <a:p>
            <a:endParaRPr lang="es-ES" dirty="0"/>
          </a:p>
          <a:p>
            <a:r>
              <a:rPr lang="hr-HR" dirty="0"/>
              <a:t>Mensaje Multicast: </a:t>
            </a:r>
            <a:r>
              <a:rPr lang="hr-HR" dirty="0">
                <a:hlinkClick r:id="rId5"/>
              </a:rPr>
              <a:t>http://api.juanjofp.com/c2dm/device/multicast_message/</a:t>
            </a:r>
          </a:p>
          <a:p>
            <a:r>
              <a:rPr lang="en-US" dirty="0"/>
              <a:t>post: message, from</a:t>
            </a:r>
          </a:p>
          <a:p>
            <a:r>
              <a:rPr lang="fr-FR" dirty="0" err="1"/>
              <a:t>Response</a:t>
            </a:r>
            <a:r>
              <a:rPr lang="fr-FR" dirty="0"/>
              <a:t>: {"message": "Message Sent 200 OK"}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33502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700808"/>
            <a:ext cx="849694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Ejercicios.</a:t>
            </a:r>
          </a:p>
          <a:p>
            <a:endParaRPr lang="es-ES_tradnl" dirty="0"/>
          </a:p>
          <a:p>
            <a:r>
              <a:rPr lang="es-ES_tradnl" dirty="0" smtClean="0"/>
              <a:t>Implementar el juego “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/>
              <a:t>C</a:t>
            </a:r>
            <a:r>
              <a:rPr lang="es-ES_tradnl" dirty="0" err="1" smtClean="0"/>
              <a:t>licker</a:t>
            </a:r>
            <a:r>
              <a:rPr lang="es-ES_tradnl" dirty="0" smtClean="0"/>
              <a:t>”, donde el usuario debe ser el mar rápido en pulsar 3 botones en una secuencia establecida.</a:t>
            </a:r>
          </a:p>
          <a:p>
            <a:endParaRPr lang="es-ES_tradnl" dirty="0"/>
          </a:p>
          <a:p>
            <a:r>
              <a:rPr lang="es-ES_tradnl" dirty="0" smtClean="0"/>
              <a:t>Crear 5 logros, 2 de ellos incrementales.</a:t>
            </a:r>
          </a:p>
          <a:p>
            <a:r>
              <a:rPr lang="es-ES_tradnl" dirty="0" smtClean="0"/>
              <a:t>Ej.: Logro de 10 partidas jugadas, Logro por hacerlo en menos de 5 segundos</a:t>
            </a:r>
            <a:r>
              <a:rPr lang="es-ES" dirty="0" smtClean="0"/>
              <a:t>…</a:t>
            </a:r>
          </a:p>
          <a:p>
            <a:endParaRPr lang="es-ES" dirty="0"/>
          </a:p>
          <a:p>
            <a:r>
              <a:rPr lang="es-ES" dirty="0" smtClean="0"/>
              <a:t>Crear dos tablas de clasificación. </a:t>
            </a:r>
            <a:r>
              <a:rPr lang="es-ES" dirty="0" err="1" smtClean="0"/>
              <a:t>Easy</a:t>
            </a:r>
            <a:r>
              <a:rPr lang="es-ES" dirty="0" smtClean="0"/>
              <a:t> &amp; </a:t>
            </a:r>
            <a:r>
              <a:rPr lang="es-ES" dirty="0" err="1" smtClean="0"/>
              <a:t>Hard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Almacenar el progreso del juego en Cloud </a:t>
            </a:r>
            <a:r>
              <a:rPr lang="es-ES" dirty="0" err="1" smtClean="0"/>
              <a:t>Save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Añadir botón de me gusta en </a:t>
            </a:r>
            <a:r>
              <a:rPr lang="es-ES" smtClean="0"/>
              <a:t>G+.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83721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Permisos.</a:t>
            </a:r>
            <a:endParaRPr lang="es-ES" dirty="0"/>
          </a:p>
        </p:txBody>
      </p:sp>
      <p:pic>
        <p:nvPicPr>
          <p:cNvPr id="5" name="Imagen 4" descr="Captura de pantalla 2013-06-12 a la(s) 17.38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92896"/>
            <a:ext cx="8064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Broadcast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Los mensajes de GCM se reciben mediante un </a:t>
            </a:r>
            <a:r>
              <a:rPr lang="es-ES" dirty="0" err="1" smtClean="0"/>
              <a:t>intent</a:t>
            </a:r>
            <a:r>
              <a:rPr lang="es-ES" dirty="0" smtClean="0"/>
              <a:t> del tipo </a:t>
            </a:r>
            <a:r>
              <a:rPr lang="es-ES" dirty="0" err="1" smtClean="0"/>
              <a:t>broadcast</a:t>
            </a:r>
            <a:r>
              <a:rPr lang="es-ES" dirty="0" smtClean="0"/>
              <a:t>, así que necesitaremos declararlo para recibir los mensajes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01008"/>
            <a:ext cx="8064500" cy="23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24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IntentService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Necesitamos un </a:t>
            </a:r>
            <a:r>
              <a:rPr lang="es-ES" dirty="0" err="1" smtClean="0"/>
              <a:t>IntentService</a:t>
            </a:r>
            <a:r>
              <a:rPr lang="es-ES" dirty="0" smtClean="0"/>
              <a:t> para gestionar los mensajes recibidos.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717032"/>
            <a:ext cx="8064500" cy="61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9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24944"/>
            <a:ext cx="5184576" cy="368730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5536" y="1412776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</a:t>
            </a:r>
            <a:r>
              <a:rPr lang="es-ES_tradnl" dirty="0" smtClean="0"/>
              <a:t>a </a:t>
            </a:r>
            <a:r>
              <a:rPr lang="es-ES_tradnl" dirty="0"/>
              <a:t>aplicación </a:t>
            </a:r>
            <a:r>
              <a:rPr lang="es-ES_tradnl" dirty="0" smtClean="0"/>
              <a:t>tiene </a:t>
            </a:r>
            <a:r>
              <a:rPr lang="es-ES_tradnl" dirty="0"/>
              <a:t>que registrarse en </a:t>
            </a:r>
            <a:r>
              <a:rPr lang="es-ES_tradnl" dirty="0" smtClean="0"/>
              <a:t>los servidores de GCM </a:t>
            </a:r>
            <a:r>
              <a:rPr lang="es-ES_tradnl" dirty="0"/>
              <a:t>antes de que pueda recibir mensajes.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Así </a:t>
            </a:r>
            <a:r>
              <a:rPr lang="es-ES_tradnl" dirty="0"/>
              <a:t>que en su método </a:t>
            </a:r>
            <a:r>
              <a:rPr lang="es-ES_tradnl" dirty="0" err="1" smtClean="0"/>
              <a:t>onCreate</a:t>
            </a:r>
            <a:r>
              <a:rPr lang="es-ES_tradnl" dirty="0" smtClean="0"/>
              <a:t>() comprobaremos </a:t>
            </a:r>
            <a:r>
              <a:rPr lang="es-ES_tradnl" dirty="0" smtClean="0"/>
              <a:t>si </a:t>
            </a:r>
            <a:r>
              <a:rPr lang="es-ES_tradnl" dirty="0"/>
              <a:t>la aplicación se ha registrado en el GCM y con </a:t>
            </a:r>
            <a:r>
              <a:rPr lang="es-ES_tradnl" dirty="0" smtClean="0"/>
              <a:t>nuestro </a:t>
            </a:r>
            <a:r>
              <a:rPr lang="es-ES_tradnl" dirty="0"/>
              <a:t>servidor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459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39721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7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12776"/>
            <a:ext cx="8064896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no </a:t>
            </a:r>
            <a:r>
              <a:rPr lang="es-ES_tradnl" dirty="0" smtClean="0"/>
              <a:t>existe un ID </a:t>
            </a:r>
            <a:r>
              <a:rPr lang="es-ES_tradnl" dirty="0"/>
              <a:t>de registro </a:t>
            </a:r>
            <a:r>
              <a:rPr lang="es-ES_tradnl" dirty="0" smtClean="0"/>
              <a:t>válido llamamos </a:t>
            </a:r>
            <a:r>
              <a:rPr lang="es-ES_tradnl" dirty="0"/>
              <a:t>al </a:t>
            </a:r>
            <a:r>
              <a:rPr lang="es-ES_tradnl" dirty="0" err="1" smtClean="0"/>
              <a:t>registerBackground</a:t>
            </a:r>
            <a:r>
              <a:rPr lang="es-ES_tradnl" dirty="0" smtClean="0"/>
              <a:t>(</a:t>
            </a:r>
            <a:r>
              <a:rPr lang="es-ES_tradnl" dirty="0"/>
              <a:t>) para </a:t>
            </a:r>
            <a:r>
              <a:rPr lang="es-ES_tradnl" dirty="0" smtClean="0"/>
              <a:t>registrarnos en GCM. </a:t>
            </a:r>
          </a:p>
          <a:p>
            <a:endParaRPr lang="es-ES_tradnl" dirty="0"/>
          </a:p>
          <a:p>
            <a:r>
              <a:rPr lang="es-ES_tradnl" dirty="0" smtClean="0"/>
              <a:t>Hay que tener cuenta </a:t>
            </a:r>
            <a:r>
              <a:rPr lang="es-ES_tradnl" dirty="0"/>
              <a:t>que debido a que los métodos de GCM </a:t>
            </a:r>
            <a:r>
              <a:rPr lang="es-ES_tradnl" dirty="0" smtClean="0"/>
              <a:t>son BLOQUEANTES hay que sacarlos fuera del hilo principal</a:t>
            </a:r>
          </a:p>
          <a:p>
            <a:endParaRPr lang="es-ES_tradnl" dirty="0"/>
          </a:p>
          <a:p>
            <a:r>
              <a:rPr lang="es-ES" dirty="0" smtClean="0"/>
              <a:t>g</a:t>
            </a:r>
            <a:r>
              <a:rPr lang="es-ES_tradnl" dirty="0" err="1" smtClean="0"/>
              <a:t>cmClient.register</a:t>
            </a:r>
            <a:r>
              <a:rPr lang="es-ES_tradnl" dirty="0" smtClean="0"/>
              <a:t>() nos devolverá el ID de registro, debemos almacenarlo para su posterior uso.</a:t>
            </a:r>
          </a:p>
          <a:p>
            <a:endParaRPr lang="es-ES_tradnl" dirty="0"/>
          </a:p>
          <a:p>
            <a:r>
              <a:rPr lang="es-ES_tradnl" dirty="0" smtClean="0"/>
              <a:t>Si el proceso de registro falla obtendremos una </a:t>
            </a:r>
            <a:r>
              <a:rPr lang="es-ES_tradnl" dirty="0" err="1" smtClean="0"/>
              <a:t>excepcion</a:t>
            </a:r>
            <a:r>
              <a:rPr lang="es-ES_tradnl" dirty="0" smtClean="0"/>
              <a:t> de GCM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9973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68760"/>
            <a:ext cx="7272808" cy="550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0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8418478" cy="3672408"/>
          </a:xfrm>
          <a:prstGeom prst="rect">
            <a:avLst/>
          </a:prstGeom>
        </p:spPr>
      </p:pic>
      <p:sp>
        <p:nvSpPr>
          <p:cNvPr id="7" name="1 CuadroTexto"/>
          <p:cNvSpPr txBox="1">
            <a:spLocks noChangeArrowheads="1"/>
          </p:cNvSpPr>
          <p:nvPr/>
        </p:nvSpPr>
        <p:spPr bwMode="auto">
          <a:xfrm>
            <a:off x="395536" y="1484784"/>
            <a:ext cx="83529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Guardamos el </a:t>
            </a:r>
            <a:r>
              <a:rPr lang="es-ES" dirty="0" err="1" smtClean="0"/>
              <a:t>Registration</a:t>
            </a:r>
            <a:r>
              <a:rPr lang="es-ES" dirty="0" smtClean="0"/>
              <a:t> ID en preferencias para no estar </a:t>
            </a:r>
            <a:r>
              <a:rPr lang="es-ES" dirty="0" err="1" smtClean="0"/>
              <a:t>solicitandolo</a:t>
            </a:r>
            <a:r>
              <a:rPr lang="es-ES" dirty="0" smtClean="0"/>
              <a:t> cada vez que iniciamos la aplicación.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6128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83568" y="1412776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Google Cloud </a:t>
            </a:r>
            <a:r>
              <a:rPr lang="es-ES_tradnl" dirty="0" err="1"/>
              <a:t>Messaging</a:t>
            </a:r>
            <a:r>
              <a:rPr lang="es-ES_tradnl" dirty="0"/>
              <a:t> para </a:t>
            </a:r>
            <a:r>
              <a:rPr lang="es-ES_tradnl" dirty="0" err="1"/>
              <a:t>Android</a:t>
            </a:r>
            <a:r>
              <a:rPr lang="es-ES_tradnl" dirty="0"/>
              <a:t> (GCM) es un servicio que permite enviar datos desde el servidor al dispositivo </a:t>
            </a:r>
            <a:r>
              <a:rPr lang="es-ES_tradnl" dirty="0" err="1" smtClean="0"/>
              <a:t>Android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servicio GCM gestiona todos los aspectos de la cola de mensajes y la entrega </a:t>
            </a:r>
            <a:r>
              <a:rPr lang="es-ES_tradnl" dirty="0" smtClean="0"/>
              <a:t>del mensaje en el dispositivo. </a:t>
            </a:r>
          </a:p>
          <a:p>
            <a:endParaRPr lang="es-ES_tradnl" dirty="0"/>
          </a:p>
          <a:p>
            <a:r>
              <a:rPr lang="es-ES_tradnl" dirty="0" smtClean="0"/>
              <a:t>GCM </a:t>
            </a:r>
            <a:r>
              <a:rPr lang="es-ES_tradnl" dirty="0"/>
              <a:t>es completamente gratis, no importa lo grande que </a:t>
            </a:r>
            <a:r>
              <a:rPr lang="es-ES_tradnl" dirty="0" err="1" smtClean="0"/>
              <a:t>sann</a:t>
            </a:r>
            <a:r>
              <a:rPr lang="es-ES_tradnl" dirty="0" smtClean="0"/>
              <a:t> </a:t>
            </a:r>
            <a:r>
              <a:rPr lang="es-ES_tradnl" dirty="0" smtClean="0"/>
              <a:t>nuestras necesidades </a:t>
            </a:r>
            <a:r>
              <a:rPr lang="es-ES_tradnl" dirty="0"/>
              <a:t>de </a:t>
            </a:r>
            <a:r>
              <a:rPr lang="es-ES_tradnl" dirty="0" smtClean="0"/>
              <a:t>mensajería.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83568" y="4077072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Permite enviar un </a:t>
            </a:r>
            <a:r>
              <a:rPr lang="es-ES_tradnl" dirty="0"/>
              <a:t>mensaje que </a:t>
            </a:r>
            <a:r>
              <a:rPr lang="es-ES_tradnl" dirty="0" smtClean="0"/>
              <a:t>contenga </a:t>
            </a:r>
            <a:r>
              <a:rPr lang="es-ES_tradnl" dirty="0"/>
              <a:t>hasta 4 KB de datos de carga útil (por lo que aplicaciones como la mensajería instantánea puede consumir el mensaje directamente).</a:t>
            </a:r>
            <a:endParaRPr lang="es-E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48880"/>
            <a:ext cx="7640149" cy="3672408"/>
          </a:xfrm>
          <a:prstGeom prst="rect">
            <a:avLst/>
          </a:prstGeom>
        </p:spPr>
      </p:pic>
      <p:sp>
        <p:nvSpPr>
          <p:cNvPr id="7" name="1 CuadroTexto"/>
          <p:cNvSpPr txBox="1">
            <a:spLocks noChangeArrowheads="1"/>
          </p:cNvSpPr>
          <p:nvPr/>
        </p:nvSpPr>
        <p:spPr bwMode="auto">
          <a:xfrm>
            <a:off x="395536" y="1484784"/>
            <a:ext cx="84969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smtClean="0"/>
              <a:t>En el servidor necesitaremos el R</a:t>
            </a:r>
            <a:r>
              <a:rPr lang="es-ES" dirty="0" smtClean="0"/>
              <a:t>e</a:t>
            </a:r>
            <a:r>
              <a:rPr lang="es-ES_tradnl" dirty="0" err="1" smtClean="0"/>
              <a:t>gistration</a:t>
            </a:r>
            <a:r>
              <a:rPr lang="es-ES_tradnl" dirty="0" smtClean="0"/>
              <a:t> ID y el API Key generado en la consola de </a:t>
            </a:r>
            <a:r>
              <a:rPr lang="es-ES_tradnl" dirty="0" err="1" smtClean="0"/>
              <a:t>APIs</a:t>
            </a:r>
            <a:r>
              <a:rPr lang="es-ES_tradnl" dirty="0" smtClean="0"/>
              <a:t> de Google.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065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48880"/>
            <a:ext cx="7414325" cy="3672408"/>
          </a:xfrm>
          <a:prstGeom prst="rect">
            <a:avLst/>
          </a:prstGeom>
        </p:spPr>
      </p:pic>
      <p:sp>
        <p:nvSpPr>
          <p:cNvPr id="7" name="1 CuadroTexto"/>
          <p:cNvSpPr txBox="1">
            <a:spLocks noChangeArrowheads="1"/>
          </p:cNvSpPr>
          <p:nvPr/>
        </p:nvSpPr>
        <p:spPr bwMode="auto">
          <a:xfrm>
            <a:off x="395536" y="1484784"/>
            <a:ext cx="84969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smtClean="0"/>
              <a:t>Los mensajes recibidos en el dispositivo son gestionados por el Receiver previamente configurado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531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67544" y="1628800"/>
            <a:ext cx="849694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Necesitamos tener </a:t>
            </a:r>
            <a:r>
              <a:rPr lang="es-ES_tradnl" dirty="0"/>
              <a:t>un servidor de aplicaciones que cumpla con los siguientes criterios:</a:t>
            </a:r>
          </a:p>
          <a:p>
            <a:endParaRPr lang="es-ES_tradnl" dirty="0"/>
          </a:p>
          <a:p>
            <a:r>
              <a:rPr lang="es-ES_tradnl" dirty="0" smtClean="0"/>
              <a:t>Que sea capaz </a:t>
            </a:r>
            <a:r>
              <a:rPr lang="es-ES_tradnl" dirty="0"/>
              <a:t>de comunicarse con </a:t>
            </a:r>
            <a:r>
              <a:rPr lang="es-ES_tradnl" dirty="0" smtClean="0"/>
              <a:t>el cliente.</a:t>
            </a:r>
          </a:p>
          <a:p>
            <a:endParaRPr lang="es-ES_tradnl" dirty="0"/>
          </a:p>
          <a:p>
            <a:r>
              <a:rPr lang="es-ES_tradnl" dirty="0" smtClean="0"/>
              <a:t>Que sea capaz </a:t>
            </a:r>
            <a:r>
              <a:rPr lang="es-ES_tradnl" dirty="0"/>
              <a:t>de </a:t>
            </a:r>
            <a:r>
              <a:rPr lang="es-ES_tradnl" dirty="0" smtClean="0"/>
              <a:t>lanzar peticiones </a:t>
            </a:r>
            <a:r>
              <a:rPr lang="es-ES_tradnl" dirty="0"/>
              <a:t>HTTPS al servidor de GCM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Que sea capaz </a:t>
            </a:r>
            <a:r>
              <a:rPr lang="es-ES_tradnl" dirty="0"/>
              <a:t>de manejar las peticiones y vuelva a </a:t>
            </a:r>
            <a:r>
              <a:rPr lang="es-ES_tradnl" dirty="0" smtClean="0"/>
              <a:t>enviarlas si fuese necesario.</a:t>
            </a:r>
          </a:p>
          <a:p>
            <a:endParaRPr lang="es-ES_tradnl" dirty="0"/>
          </a:p>
          <a:p>
            <a:r>
              <a:rPr lang="es-ES_tradnl" dirty="0" smtClean="0"/>
              <a:t>Que sea capaz </a:t>
            </a:r>
            <a:r>
              <a:rPr lang="es-ES_tradnl" dirty="0"/>
              <a:t>de almacenar la clave de la API y los ID de registro de clientes.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clave API se incluye en la cabecera de las peticiones POST que envían los mensajes.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577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9552" y="1700808"/>
            <a:ext cx="84969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Envío de </a:t>
            </a:r>
            <a:r>
              <a:rPr lang="es-ES_tradnl" dirty="0" smtClean="0"/>
              <a:t>mensajes: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servidor </a:t>
            </a:r>
            <a:r>
              <a:rPr lang="es-ES_tradnl" dirty="0" smtClean="0"/>
              <a:t>puede </a:t>
            </a:r>
            <a:r>
              <a:rPr lang="es-ES_tradnl" dirty="0"/>
              <a:t>enviar mensajes a un solo dispositivo o en varios dispositivos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Un </a:t>
            </a:r>
            <a:r>
              <a:rPr lang="es-ES_tradnl" dirty="0"/>
              <a:t>mensaje enviado a múltiples dispositivos al mismo tiempo se llama un mensaje de multidifusión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Podemos enviar </a:t>
            </a:r>
            <a:r>
              <a:rPr lang="es-ES_tradnl" dirty="0"/>
              <a:t>un mensaje a varios dispositivos </a:t>
            </a:r>
            <a:r>
              <a:rPr lang="es-ES_tradnl" dirty="0" smtClean="0"/>
              <a:t>de </a:t>
            </a:r>
            <a:r>
              <a:rPr lang="es-ES_tradnl" dirty="0"/>
              <a:t>un único </a:t>
            </a:r>
            <a:r>
              <a:rPr lang="es-ES_tradnl" dirty="0" smtClean="0"/>
              <a:t>usuario.</a:t>
            </a:r>
          </a:p>
          <a:p>
            <a:endParaRPr lang="es-ES_tradnl" dirty="0"/>
          </a:p>
          <a:p>
            <a:r>
              <a:rPr lang="es-ES_tradnl" dirty="0" smtClean="0"/>
              <a:t>Los mensajes pueden estar escritos en </a:t>
            </a:r>
            <a:r>
              <a:rPr lang="es-ES_tradnl" dirty="0" err="1" smtClean="0"/>
              <a:t>Json</a:t>
            </a:r>
            <a:r>
              <a:rPr lang="es-ES_tradnl" dirty="0" smtClean="0"/>
              <a:t> o en Texto Plano.</a:t>
            </a:r>
          </a:p>
          <a:p>
            <a:endParaRPr lang="es-ES_tradnl" dirty="0"/>
          </a:p>
          <a:p>
            <a:r>
              <a:rPr lang="es-ES_tradnl" dirty="0" smtClean="0"/>
              <a:t>Los mensajes en texto plano no soportan la multidifusión.</a:t>
            </a:r>
          </a:p>
          <a:p>
            <a:endParaRPr lang="es-ES_tradnl" dirty="0"/>
          </a:p>
          <a:p>
            <a:r>
              <a:rPr lang="es-ES_tradnl" dirty="0" smtClean="0"/>
              <a:t>P</a:t>
            </a:r>
            <a:r>
              <a:rPr lang="es-ES" dirty="0" smtClean="0"/>
              <a:t>a</a:t>
            </a:r>
            <a:r>
              <a:rPr lang="es-ES_tradnl" dirty="0" err="1" smtClean="0"/>
              <a:t>ra</a:t>
            </a:r>
            <a:r>
              <a:rPr lang="es-ES_tradnl" dirty="0" smtClean="0"/>
              <a:t> enviar un mensaje necesitamos el ID del dispositivo destino.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790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92451" y="1916832"/>
            <a:ext cx="856895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Formato </a:t>
            </a:r>
            <a:r>
              <a:rPr lang="es-ES_tradnl" dirty="0"/>
              <a:t>de </a:t>
            </a:r>
            <a:r>
              <a:rPr lang="es-ES_tradnl" dirty="0" smtClean="0"/>
              <a:t>la Petición</a:t>
            </a:r>
          </a:p>
          <a:p>
            <a:endParaRPr lang="es-ES_tradnl" dirty="0"/>
          </a:p>
          <a:p>
            <a:pPr lvl="1"/>
            <a:r>
              <a:rPr lang="es-ES_tradnl" dirty="0" smtClean="0"/>
              <a:t>Crear una petición al servidor de GCM</a:t>
            </a:r>
          </a:p>
          <a:p>
            <a:pPr lvl="1"/>
            <a:r>
              <a:rPr lang="es-ES_tradnl" dirty="0" smtClean="0"/>
              <a:t>POST </a:t>
            </a:r>
            <a:r>
              <a:rPr lang="es-ES_tradnl" dirty="0"/>
              <a:t>a </a:t>
            </a:r>
            <a:r>
              <a:rPr lang="es-ES_tradnl" dirty="0" err="1"/>
              <a:t>https</a:t>
            </a:r>
            <a:r>
              <a:rPr lang="es-ES_tradnl" dirty="0"/>
              <a:t>://</a:t>
            </a:r>
            <a:r>
              <a:rPr lang="es-ES_tradnl" dirty="0" err="1"/>
              <a:t>android.googleapis.com</a:t>
            </a:r>
            <a:r>
              <a:rPr lang="es-ES_tradnl" dirty="0"/>
              <a:t>/</a:t>
            </a:r>
            <a:r>
              <a:rPr lang="es-ES_tradnl" dirty="0" err="1"/>
              <a:t>gcm</a:t>
            </a:r>
            <a:r>
              <a:rPr lang="es-ES_tradnl" dirty="0"/>
              <a:t>/</a:t>
            </a:r>
            <a:r>
              <a:rPr lang="es-ES_tradnl" dirty="0" err="1"/>
              <a:t>send</a:t>
            </a:r>
            <a:r>
              <a:rPr lang="es-ES_tradnl" dirty="0"/>
              <a:t>.</a:t>
            </a:r>
          </a:p>
          <a:p>
            <a:pPr lvl="1"/>
            <a:endParaRPr lang="es-ES_tradnl" dirty="0"/>
          </a:p>
          <a:p>
            <a:pPr lvl="1"/>
            <a:r>
              <a:rPr lang="es-ES_tradnl" dirty="0" smtClean="0"/>
              <a:t>El mensaje consta de </a:t>
            </a:r>
            <a:r>
              <a:rPr lang="es-ES_tradnl" dirty="0"/>
              <a:t>2 partes: la cabecera HTTP y el cuerpo HTTP.</a:t>
            </a:r>
          </a:p>
          <a:p>
            <a:pPr lvl="1"/>
            <a:endParaRPr lang="es-ES_tradnl" dirty="0"/>
          </a:p>
          <a:p>
            <a:pPr lvl="1"/>
            <a:r>
              <a:rPr lang="es-ES_tradnl" dirty="0" smtClean="0"/>
              <a:t>La cabecera HTTP </a:t>
            </a:r>
            <a:r>
              <a:rPr lang="es-ES_tradnl" dirty="0"/>
              <a:t>debe contener los siguientes encabezados: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Autorización: </a:t>
            </a:r>
            <a:r>
              <a:rPr lang="es-ES_tradnl" dirty="0" err="1"/>
              <a:t>key</a:t>
            </a:r>
            <a:r>
              <a:rPr lang="es-ES_tradnl" dirty="0"/>
              <a:t> = </a:t>
            </a:r>
            <a:r>
              <a:rPr lang="es-ES_tradnl" dirty="0" smtClean="0"/>
              <a:t>APIKEY de GAC.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Content-</a:t>
            </a:r>
            <a:r>
              <a:rPr lang="es-ES_tradnl" dirty="0" err="1"/>
              <a:t>Type</a:t>
            </a:r>
            <a:r>
              <a:rPr lang="es-ES_tradnl" dirty="0"/>
              <a:t>: </a:t>
            </a:r>
            <a:endParaRPr lang="es-ES_tradnl" dirty="0" smtClean="0"/>
          </a:p>
          <a:p>
            <a:pPr lvl="2"/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/>
              <a:t>/ </a:t>
            </a:r>
            <a:r>
              <a:rPr lang="es-ES_tradnl" dirty="0" err="1"/>
              <a:t>json</a:t>
            </a:r>
            <a:r>
              <a:rPr lang="es-ES_tradnl" dirty="0"/>
              <a:t> </a:t>
            </a:r>
            <a:endParaRPr lang="es-ES_tradnl" dirty="0" smtClean="0"/>
          </a:p>
          <a:p>
            <a:pPr lvl="2"/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/>
              <a:t>/-</a:t>
            </a:r>
            <a:r>
              <a:rPr lang="es-ES_tradnl" dirty="0" err="1"/>
              <a:t>www-form-urlencoded</a:t>
            </a:r>
            <a:r>
              <a:rPr lang="es-ES_tradnl" dirty="0"/>
              <a:t> x; </a:t>
            </a:r>
            <a:r>
              <a:rPr lang="es-ES_tradnl" dirty="0" err="1"/>
              <a:t>charset</a:t>
            </a:r>
            <a:r>
              <a:rPr lang="es-ES_tradnl" dirty="0"/>
              <a:t> = UTF-</a:t>
            </a:r>
            <a:r>
              <a:rPr lang="es-ES_tradnl" dirty="0" smtClean="0"/>
              <a:t>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016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 descr="Captura de pantalla 2013-06-13 a la(s) 13.14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7605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78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Mensaje JSON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772816"/>
            <a:ext cx="864096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/>
              <a:t>registration_ids</a:t>
            </a:r>
            <a:r>
              <a:rPr lang="es-ES_tradnl" b="1" dirty="0"/>
              <a:t> </a:t>
            </a:r>
            <a:endParaRPr lang="es-ES_tradnl" b="1" dirty="0" smtClean="0"/>
          </a:p>
          <a:p>
            <a:r>
              <a:rPr lang="es-ES_tradnl" dirty="0" smtClean="0"/>
              <a:t>La lista </a:t>
            </a:r>
            <a:r>
              <a:rPr lang="es-ES_tradnl" dirty="0"/>
              <a:t>de dispositivos (ID de registro) que reciben el mensaje. </a:t>
            </a:r>
            <a:endParaRPr lang="es-ES_tradnl" dirty="0" smtClean="0"/>
          </a:p>
          <a:p>
            <a:r>
              <a:rPr lang="es-ES_tradnl" dirty="0" smtClean="0"/>
              <a:t>Debe </a:t>
            </a:r>
            <a:r>
              <a:rPr lang="es-ES_tradnl" dirty="0"/>
              <a:t>contener al menos 1 y como máximo 1000 ID de registro.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b="1" dirty="0" err="1" smtClean="0"/>
              <a:t>notification_key</a:t>
            </a:r>
            <a:r>
              <a:rPr lang="es-ES_tradnl" b="1" dirty="0" smtClean="0"/>
              <a:t> (Opcional)</a:t>
            </a:r>
          </a:p>
          <a:p>
            <a:r>
              <a:rPr lang="es-ES_tradnl" dirty="0" smtClean="0"/>
              <a:t>Una </a:t>
            </a:r>
            <a:r>
              <a:rPr lang="es-ES_tradnl" dirty="0"/>
              <a:t>cadena que asigna un usuario a varios ID de registro asociados con ese usuario. </a:t>
            </a:r>
            <a:endParaRPr lang="es-ES_tradnl" dirty="0" smtClean="0"/>
          </a:p>
          <a:p>
            <a:r>
              <a:rPr lang="es-ES_tradnl" dirty="0" smtClean="0"/>
              <a:t>Esto </a:t>
            </a:r>
            <a:r>
              <a:rPr lang="es-ES_tradnl" dirty="0"/>
              <a:t>permite que un servidor </a:t>
            </a:r>
            <a:r>
              <a:rPr lang="es-ES_tradnl" dirty="0" smtClean="0"/>
              <a:t>envíe </a:t>
            </a:r>
            <a:r>
              <a:rPr lang="es-ES_tradnl" dirty="0"/>
              <a:t>un mismo mensaje a </a:t>
            </a:r>
            <a:r>
              <a:rPr lang="es-ES_tradnl" dirty="0" smtClean="0"/>
              <a:t>varios dispositivos </a:t>
            </a:r>
            <a:r>
              <a:rPr lang="es-ES_tradnl" dirty="0"/>
              <a:t>propiedad de un único usuario. </a:t>
            </a:r>
            <a:endParaRPr lang="es-ES_tradnl" dirty="0" smtClean="0"/>
          </a:p>
          <a:p>
            <a:r>
              <a:rPr lang="es-ES_tradnl" dirty="0" smtClean="0"/>
              <a:t>El </a:t>
            </a:r>
            <a:r>
              <a:rPr lang="es-ES_tradnl" dirty="0"/>
              <a:t>número máximo de miembros admitidos para un </a:t>
            </a:r>
            <a:r>
              <a:rPr lang="es-ES_tradnl" dirty="0" err="1"/>
              <a:t>notification_key</a:t>
            </a:r>
            <a:r>
              <a:rPr lang="es-ES_tradnl" dirty="0"/>
              <a:t> es 10.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b="1" dirty="0" err="1" smtClean="0"/>
              <a:t>notification_key_name</a:t>
            </a:r>
            <a:r>
              <a:rPr lang="es-ES_tradnl" b="1" dirty="0" smtClean="0"/>
              <a:t> </a:t>
            </a:r>
          </a:p>
          <a:p>
            <a:r>
              <a:rPr lang="es-ES_tradnl" dirty="0" smtClean="0"/>
              <a:t>Un </a:t>
            </a:r>
            <a:r>
              <a:rPr lang="es-ES_tradnl" dirty="0"/>
              <a:t>nombre o identificador </a:t>
            </a:r>
            <a:r>
              <a:rPr lang="es-ES_tradnl" dirty="0" smtClean="0"/>
              <a:t>que </a:t>
            </a:r>
            <a:r>
              <a:rPr lang="es-ES_tradnl" dirty="0"/>
              <a:t>es único para un usuario determinado. </a:t>
            </a:r>
            <a:endParaRPr lang="es-ES_tradnl" dirty="0" smtClean="0"/>
          </a:p>
          <a:p>
            <a:r>
              <a:rPr lang="es-ES_tradnl" dirty="0" smtClean="0"/>
              <a:t>Es </a:t>
            </a:r>
            <a:r>
              <a:rPr lang="es-ES_tradnl" dirty="0"/>
              <a:t>utilizado por </a:t>
            </a:r>
            <a:r>
              <a:rPr lang="es-ES_tradnl" dirty="0" err="1" smtClean="0"/>
              <a:t>eñ</a:t>
            </a:r>
            <a:r>
              <a:rPr lang="es-ES_tradnl" dirty="0" smtClean="0"/>
              <a:t> servidor para </a:t>
            </a:r>
            <a:r>
              <a:rPr lang="es-ES_tradnl" dirty="0"/>
              <a:t>agrupar los ID de registro para un solo usuario. </a:t>
            </a:r>
            <a:endParaRPr lang="es-ES_tradnl" dirty="0" smtClean="0"/>
          </a:p>
          <a:p>
            <a:r>
              <a:rPr lang="es-ES_tradnl" dirty="0" smtClean="0"/>
              <a:t>El </a:t>
            </a:r>
            <a:r>
              <a:rPr lang="es-ES_tradnl" dirty="0" err="1"/>
              <a:t>notification_key_name</a:t>
            </a:r>
            <a:r>
              <a:rPr lang="es-ES_tradnl" dirty="0"/>
              <a:t> debe tener un nombre exclusivo por aplicación en caso de tener múltiples aplicaciones para el mismo ID de proyecto. </a:t>
            </a:r>
          </a:p>
        </p:txBody>
      </p:sp>
    </p:spTree>
    <p:extLst>
      <p:ext uri="{BB962C8B-B14F-4D97-AF65-F5344CB8AC3E}">
        <p14:creationId xmlns:p14="http://schemas.microsoft.com/office/powerpoint/2010/main" val="155348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Mensaje JSON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535406"/>
            <a:ext cx="8640960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/>
              <a:t>collapse_key</a:t>
            </a:r>
            <a:r>
              <a:rPr lang="es-ES_tradnl" b="1" dirty="0" smtClean="0"/>
              <a:t> </a:t>
            </a:r>
          </a:p>
          <a:p>
            <a:r>
              <a:rPr lang="es-ES_tradnl" dirty="0" smtClean="0"/>
              <a:t>Es una </a:t>
            </a:r>
            <a:r>
              <a:rPr lang="es-ES_tradnl" dirty="0"/>
              <a:t>cadena arbitraria </a:t>
            </a:r>
            <a:r>
              <a:rPr lang="es-ES_tradnl" dirty="0" smtClean="0"/>
              <a:t>que </a:t>
            </a:r>
            <a:r>
              <a:rPr lang="es-ES_tradnl" dirty="0"/>
              <a:t>se utiliza para </a:t>
            </a:r>
            <a:r>
              <a:rPr lang="es-ES_tradnl" dirty="0" smtClean="0"/>
              <a:t>agrupar un conjunto de </a:t>
            </a:r>
            <a:r>
              <a:rPr lang="es-ES_tradnl" dirty="0"/>
              <a:t>mensajes </a:t>
            </a:r>
            <a:r>
              <a:rPr lang="es-ES_tradnl" dirty="0" smtClean="0"/>
              <a:t>no recibidos porque el </a:t>
            </a:r>
            <a:r>
              <a:rPr lang="es-ES_tradnl" dirty="0"/>
              <a:t>dispositivo está fuera </a:t>
            </a:r>
            <a:r>
              <a:rPr lang="es-ES_tradnl" dirty="0" smtClean="0"/>
              <a:t>del alcance del servidor, </a:t>
            </a:r>
            <a:r>
              <a:rPr lang="es-ES_tradnl" dirty="0"/>
              <a:t>de modo que sólo el último mensaje se envía al cliente. </a:t>
            </a:r>
            <a:endParaRPr lang="es-ES_tradnl" dirty="0" smtClean="0"/>
          </a:p>
          <a:p>
            <a:r>
              <a:rPr lang="es-ES_tradnl" dirty="0" smtClean="0"/>
              <a:t>Sirve para evitar </a:t>
            </a:r>
            <a:r>
              <a:rPr lang="es-ES_tradnl" dirty="0"/>
              <a:t>enviar demasiados mensajes </a:t>
            </a:r>
            <a:r>
              <a:rPr lang="es-ES_tradnl" dirty="0" smtClean="0"/>
              <a:t>al dispositivo cuando vuelva a estar disponible. </a:t>
            </a:r>
          </a:p>
          <a:p>
            <a:endParaRPr lang="es-ES_tradnl" dirty="0"/>
          </a:p>
          <a:p>
            <a:r>
              <a:rPr lang="es-ES_tradnl" b="1" dirty="0" smtClean="0"/>
              <a:t>data </a:t>
            </a:r>
            <a:r>
              <a:rPr lang="es-ES_tradnl" b="1" dirty="0"/>
              <a:t>(Opcional</a:t>
            </a:r>
            <a:r>
              <a:rPr lang="es-ES_tradnl" b="1" dirty="0" smtClean="0"/>
              <a:t>)</a:t>
            </a:r>
          </a:p>
          <a:p>
            <a:r>
              <a:rPr lang="es-ES_tradnl" dirty="0" smtClean="0"/>
              <a:t>Es </a:t>
            </a:r>
            <a:r>
              <a:rPr lang="es-ES_tradnl" dirty="0"/>
              <a:t>un objeto JSON cuyos campos </a:t>
            </a:r>
            <a:r>
              <a:rPr lang="es-ES_tradnl" dirty="0" smtClean="0"/>
              <a:t>representan </a:t>
            </a:r>
            <a:r>
              <a:rPr lang="es-ES_tradnl" dirty="0"/>
              <a:t>los pares clave-valor de los datos de carga útil del mensaje. 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Son los datos que </a:t>
            </a:r>
            <a:r>
              <a:rPr lang="es-ES_tradnl" dirty="0"/>
              <a:t>se incluirán en el </a:t>
            </a:r>
            <a:r>
              <a:rPr lang="es-ES_tradnl" dirty="0" err="1" smtClean="0"/>
              <a:t>Intent</a:t>
            </a:r>
            <a:r>
              <a:rPr lang="es-ES_tradnl" dirty="0" smtClean="0"/>
              <a:t> que recibe la aplicación.</a:t>
            </a:r>
          </a:p>
          <a:p>
            <a:r>
              <a:rPr lang="es-ES_tradnl" dirty="0"/>
              <a:t>L</a:t>
            </a:r>
            <a:r>
              <a:rPr lang="es-ES_tradnl" dirty="0" smtClean="0"/>
              <a:t>a </a:t>
            </a:r>
            <a:r>
              <a:rPr lang="es-ES_tradnl" dirty="0"/>
              <a:t>clave es el nombre del </a:t>
            </a:r>
            <a:r>
              <a:rPr lang="es-ES_tradnl" dirty="0" err="1" smtClean="0"/>
              <a:t>parametro</a:t>
            </a:r>
            <a:r>
              <a:rPr lang="es-ES_tradnl" dirty="0" smtClean="0"/>
              <a:t> del </a:t>
            </a:r>
            <a:r>
              <a:rPr lang="es-ES_tradnl" dirty="0" err="1" smtClean="0"/>
              <a:t>bundle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Por </a:t>
            </a:r>
            <a:r>
              <a:rPr lang="es-ES_tradnl" dirty="0"/>
              <a:t>ejemplo, </a:t>
            </a:r>
            <a:r>
              <a:rPr lang="es-ES_tradnl" dirty="0" smtClean="0"/>
              <a:t>”data"</a:t>
            </a:r>
            <a:r>
              <a:rPr lang="es-ES_tradnl" dirty="0"/>
              <a:t>: </a:t>
            </a:r>
            <a:r>
              <a:rPr lang="es-ES_tradnl" dirty="0" smtClean="0"/>
              <a:t>{”score"</a:t>
            </a:r>
            <a:r>
              <a:rPr lang="es-ES_tradnl" dirty="0"/>
              <a:t>: </a:t>
            </a:r>
            <a:r>
              <a:rPr lang="es-ES_tradnl" dirty="0" smtClean="0"/>
              <a:t>”31</a:t>
            </a:r>
            <a:r>
              <a:rPr lang="es-ES_tradnl" dirty="0"/>
              <a:t>"} se traduciría en un </a:t>
            </a:r>
            <a:r>
              <a:rPr lang="es-ES_tradnl" dirty="0" err="1" smtClean="0"/>
              <a:t>Intent</a:t>
            </a:r>
            <a:r>
              <a:rPr lang="es-ES_tradnl" dirty="0" smtClean="0"/>
              <a:t> cuyo </a:t>
            </a:r>
            <a:r>
              <a:rPr lang="es-ES_tradnl" dirty="0" err="1" smtClean="0"/>
              <a:t>bundle</a:t>
            </a:r>
            <a:r>
              <a:rPr lang="es-ES_tradnl" dirty="0" smtClean="0"/>
              <a:t> tendrá un extra llamado score y su valor </a:t>
            </a:r>
            <a:r>
              <a:rPr lang="es-ES_tradnl" dirty="0"/>
              <a:t>es la cadena de 3x1.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No </a:t>
            </a:r>
            <a:r>
              <a:rPr lang="es-ES_tradnl" dirty="0"/>
              <a:t>hay límite en el número de pares de clave / valor, aunque hay un límite en el tamaño total del mensaje (4kb</a:t>
            </a:r>
            <a:r>
              <a:rPr lang="es-ES_tradnl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079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Mensaje JSON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772816"/>
            <a:ext cx="864096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/>
              <a:t>data </a:t>
            </a:r>
            <a:r>
              <a:rPr lang="es-ES_tradnl" b="1" dirty="0"/>
              <a:t>(Opcional</a:t>
            </a:r>
            <a:r>
              <a:rPr lang="es-ES_tradnl" b="1" dirty="0" smtClean="0"/>
              <a:t>)</a:t>
            </a:r>
          </a:p>
          <a:p>
            <a:r>
              <a:rPr lang="es-ES_tradnl" dirty="0" smtClean="0"/>
              <a:t>Los </a:t>
            </a:r>
            <a:r>
              <a:rPr lang="es-ES_tradnl" dirty="0"/>
              <a:t>valores pueden ser cualquier objeto JSON, pero se recomienda el uso de cadenas, ya que los valores se convierten en cadenas en el servidor </a:t>
            </a:r>
            <a:r>
              <a:rPr lang="es-ES_tradnl" dirty="0" smtClean="0"/>
              <a:t>GCM. </a:t>
            </a:r>
          </a:p>
          <a:p>
            <a:endParaRPr lang="es-ES_tradnl" dirty="0"/>
          </a:p>
          <a:p>
            <a:r>
              <a:rPr lang="es-ES_tradnl" dirty="0" smtClean="0"/>
              <a:t>Si incluimos objetos </a:t>
            </a:r>
            <a:r>
              <a:rPr lang="es-ES_tradnl" dirty="0"/>
              <a:t>u otros tipos de datos que no son </a:t>
            </a:r>
            <a:r>
              <a:rPr lang="es-ES_tradnl" dirty="0" smtClean="0"/>
              <a:t>cadenas, </a:t>
            </a:r>
            <a:r>
              <a:rPr lang="es-ES_tradnl" dirty="0"/>
              <a:t>(como números </a:t>
            </a:r>
            <a:r>
              <a:rPr lang="es-ES_tradnl" dirty="0" smtClean="0"/>
              <a:t>enteros, booleanos)</a:t>
            </a:r>
            <a:r>
              <a:rPr lang="es-ES_tradnl" dirty="0"/>
              <a:t>, </a:t>
            </a:r>
            <a:r>
              <a:rPr lang="es-ES_tradnl" dirty="0" smtClean="0"/>
              <a:t>tenemos  </a:t>
            </a:r>
            <a:r>
              <a:rPr lang="es-ES_tradnl" dirty="0"/>
              <a:t>que hacer </a:t>
            </a:r>
            <a:r>
              <a:rPr lang="es-ES_tradnl" dirty="0" smtClean="0"/>
              <a:t>la </a:t>
            </a:r>
            <a:r>
              <a:rPr lang="es-ES_tradnl" dirty="0" err="1" smtClean="0"/>
              <a:t>coversión</a:t>
            </a:r>
            <a:r>
              <a:rPr lang="es-ES_tradnl" dirty="0" smtClean="0"/>
              <a:t> explicita en el cliente.</a:t>
            </a:r>
          </a:p>
          <a:p>
            <a:endParaRPr lang="es-ES_tradnl" dirty="0"/>
          </a:p>
          <a:p>
            <a:r>
              <a:rPr lang="es-ES_tradnl" dirty="0" smtClean="0"/>
              <a:t>La clave </a:t>
            </a:r>
            <a:r>
              <a:rPr lang="es-ES_tradnl" dirty="0"/>
              <a:t>no puede ser una palabra reservada </a:t>
            </a:r>
            <a:r>
              <a:rPr lang="es-ES_tradnl" dirty="0" smtClean="0"/>
              <a:t>(cualquier </a:t>
            </a:r>
            <a:r>
              <a:rPr lang="es-ES_tradnl" dirty="0"/>
              <a:t>palabra que comienza con </a:t>
            </a:r>
            <a:r>
              <a:rPr lang="es-ES_tradnl" dirty="0" err="1"/>
              <a:t>google</a:t>
            </a:r>
            <a:r>
              <a:rPr lang="es-ES_tradnl" dirty="0"/>
              <a:t>.).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/>
              <a:t>H</a:t>
            </a:r>
            <a:r>
              <a:rPr lang="es-ES_tradnl" dirty="0" smtClean="0"/>
              <a:t>ay </a:t>
            </a:r>
            <a:r>
              <a:rPr lang="es-ES_tradnl" dirty="0"/>
              <a:t>algunas palabras reservadas (como </a:t>
            </a:r>
            <a:r>
              <a:rPr lang="es-ES_tradnl" dirty="0" err="1" smtClean="0"/>
              <a:t>collapse_key</a:t>
            </a:r>
            <a:r>
              <a:rPr lang="es-ES_tradnl" dirty="0" smtClean="0"/>
              <a:t> o </a:t>
            </a:r>
            <a:r>
              <a:rPr lang="es-ES_tradnl" dirty="0" err="1" smtClean="0"/>
              <a:t>from</a:t>
            </a:r>
            <a:r>
              <a:rPr lang="es-ES_tradnl" dirty="0" smtClean="0"/>
              <a:t>) </a:t>
            </a:r>
            <a:r>
              <a:rPr lang="es-ES_tradnl" dirty="0"/>
              <a:t>que </a:t>
            </a:r>
            <a:r>
              <a:rPr lang="es-ES_tradnl" dirty="0" smtClean="0"/>
              <a:t>técnicamente se </a:t>
            </a:r>
            <a:r>
              <a:rPr lang="es-ES_tradnl" dirty="0"/>
              <a:t>permiten </a:t>
            </a:r>
            <a:r>
              <a:rPr lang="es-ES_tradnl" dirty="0" smtClean="0"/>
              <a:t>sin embargo</a:t>
            </a:r>
            <a:r>
              <a:rPr lang="es-ES_tradnl" dirty="0"/>
              <a:t>, si la solicitud también contiene la palabra, el valor en la </a:t>
            </a:r>
            <a:r>
              <a:rPr lang="es-ES_tradnl" dirty="0" smtClean="0"/>
              <a:t>petición será </a:t>
            </a:r>
            <a:r>
              <a:rPr lang="es-ES_tradnl" dirty="0" err="1" smtClean="0"/>
              <a:t>sobreescrito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Por </a:t>
            </a:r>
            <a:r>
              <a:rPr lang="es-ES_tradnl" dirty="0"/>
              <a:t>lo tanto el uso de palabras que se definen como </a:t>
            </a:r>
            <a:r>
              <a:rPr lang="es-ES_tradnl" dirty="0" smtClean="0"/>
              <a:t>claves del </a:t>
            </a:r>
            <a:r>
              <a:rPr lang="es-ES_tradnl" dirty="0" err="1" smtClean="0"/>
              <a:t>wraper</a:t>
            </a:r>
            <a:r>
              <a:rPr lang="es-ES_tradnl" dirty="0" smtClean="0"/>
              <a:t> del mensaje no </a:t>
            </a:r>
            <a:r>
              <a:rPr lang="es-ES_tradnl" dirty="0"/>
              <a:t>se recomienda, incluso en los casos en que están técnicamente </a:t>
            </a:r>
            <a:r>
              <a:rPr lang="es-ES_tradnl" dirty="0" smtClean="0"/>
              <a:t>permitidas.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84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Mensaje JSON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772816"/>
            <a:ext cx="864096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/>
              <a:t>delay_while_idle</a:t>
            </a:r>
            <a:r>
              <a:rPr lang="es-ES_tradnl" b="1" dirty="0" smtClean="0"/>
              <a:t>. (Opcional)</a:t>
            </a:r>
          </a:p>
          <a:p>
            <a:r>
              <a:rPr lang="es-ES_tradnl" dirty="0"/>
              <a:t>I</a:t>
            </a:r>
            <a:r>
              <a:rPr lang="es-ES_tradnl" dirty="0" smtClean="0"/>
              <a:t>ndica </a:t>
            </a:r>
            <a:r>
              <a:rPr lang="es-ES_tradnl" dirty="0"/>
              <a:t>que el mensaje no debe ser </a:t>
            </a:r>
            <a:r>
              <a:rPr lang="es-ES_tradnl" dirty="0" smtClean="0"/>
              <a:t>enviado </a:t>
            </a:r>
            <a:r>
              <a:rPr lang="es-ES_tradnl" dirty="0"/>
              <a:t>inmediatamente si el dispositivo está inactivo</a:t>
            </a:r>
            <a:r>
              <a:rPr lang="es-ES_tradnl" dirty="0" smtClean="0"/>
              <a:t>.</a:t>
            </a:r>
          </a:p>
          <a:p>
            <a:endParaRPr lang="es-ES_tradnl" dirty="0" smtClean="0"/>
          </a:p>
          <a:p>
            <a:r>
              <a:rPr lang="es-ES_tradnl" dirty="0" smtClean="0"/>
              <a:t>El </a:t>
            </a:r>
            <a:r>
              <a:rPr lang="es-ES_tradnl" dirty="0"/>
              <a:t>servidor esperará a que el dispositivo se </a:t>
            </a:r>
            <a:r>
              <a:rPr lang="es-ES_tradnl" dirty="0" smtClean="0"/>
              <a:t>active </a:t>
            </a:r>
            <a:r>
              <a:rPr lang="es-ES_tradnl" dirty="0"/>
              <a:t>y sólo </a:t>
            </a:r>
            <a:r>
              <a:rPr lang="es-ES_tradnl" dirty="0" smtClean="0"/>
              <a:t>se enviará el </a:t>
            </a:r>
            <a:r>
              <a:rPr lang="es-ES_tradnl" dirty="0"/>
              <a:t>último mensaje para cada valor </a:t>
            </a:r>
            <a:r>
              <a:rPr lang="es-ES_tradnl" dirty="0" err="1" smtClean="0"/>
              <a:t>collapse_key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b="1" dirty="0" err="1" smtClean="0"/>
              <a:t>time_to_live</a:t>
            </a:r>
            <a:r>
              <a:rPr lang="es-ES_tradnl" b="1" dirty="0" smtClean="0"/>
              <a:t>. (Opcional)</a:t>
            </a:r>
          </a:p>
          <a:p>
            <a:r>
              <a:rPr lang="es-ES_tradnl" dirty="0" smtClean="0"/>
              <a:t>Cuánto </a:t>
            </a:r>
            <a:r>
              <a:rPr lang="es-ES_tradnl" dirty="0"/>
              <a:t>tiempo (en segundos) </a:t>
            </a:r>
            <a:r>
              <a:rPr lang="es-ES_tradnl" dirty="0" smtClean="0"/>
              <a:t>se mantendrá el mensaje en </a:t>
            </a:r>
            <a:r>
              <a:rPr lang="es-ES_tradnl" dirty="0"/>
              <a:t>el </a:t>
            </a:r>
            <a:r>
              <a:rPr lang="es-ES_tradnl" dirty="0" smtClean="0"/>
              <a:t>servidor GCM </a:t>
            </a:r>
            <a:r>
              <a:rPr lang="es-ES_tradnl" dirty="0"/>
              <a:t>si el dispositivo no está </a:t>
            </a:r>
            <a:r>
              <a:rPr lang="es-ES_tradnl" dirty="0" smtClean="0"/>
              <a:t>disponible. </a:t>
            </a:r>
          </a:p>
          <a:p>
            <a:endParaRPr lang="es-ES_tradnl" dirty="0"/>
          </a:p>
          <a:p>
            <a:r>
              <a:rPr lang="es-ES_tradnl" dirty="0" smtClean="0"/>
              <a:t>Por defecto el valor de </a:t>
            </a:r>
            <a:r>
              <a:rPr lang="es-ES_tradnl" dirty="0"/>
              <a:t>time-</a:t>
            </a:r>
            <a:r>
              <a:rPr lang="es-ES_tradnl" dirty="0" err="1"/>
              <a:t>to</a:t>
            </a:r>
            <a:r>
              <a:rPr lang="es-ES_tradnl" dirty="0"/>
              <a:t>-</a:t>
            </a:r>
            <a:r>
              <a:rPr lang="es-ES_tradnl" dirty="0" err="1"/>
              <a:t>live</a:t>
            </a:r>
            <a:r>
              <a:rPr lang="es-ES_tradnl" dirty="0"/>
              <a:t> es de 4 </a:t>
            </a:r>
            <a:r>
              <a:rPr lang="es-ES_tradnl" dirty="0" smtClean="0"/>
              <a:t>semanas.</a:t>
            </a:r>
          </a:p>
          <a:p>
            <a:endParaRPr lang="es-ES_tradnl" dirty="0"/>
          </a:p>
          <a:p>
            <a:r>
              <a:rPr lang="es-ES_tradnl" b="1" dirty="0" err="1" smtClean="0"/>
              <a:t>restricted_package_name</a:t>
            </a:r>
            <a:r>
              <a:rPr lang="es-ES_tradnl" b="1" dirty="0" smtClean="0"/>
              <a:t>. (Opcional)</a:t>
            </a:r>
          </a:p>
          <a:p>
            <a:r>
              <a:rPr lang="es-ES_tradnl" dirty="0" smtClean="0"/>
              <a:t>Es una </a:t>
            </a:r>
            <a:r>
              <a:rPr lang="es-ES_tradnl" dirty="0"/>
              <a:t>cadena que contiene el nombre del paquete de la aplicación. Cuando se establece, los mensajes sólo se envían a los ID </a:t>
            </a:r>
            <a:r>
              <a:rPr lang="es-ES_tradnl" dirty="0" smtClean="0"/>
              <a:t>que </a:t>
            </a:r>
            <a:r>
              <a:rPr lang="es-ES_tradnl" dirty="0"/>
              <a:t>coinciden con el nombre del paquete.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56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Nos permite usar el </a:t>
            </a:r>
            <a:r>
              <a:rPr lang="es-ES_tradnl" dirty="0" err="1" smtClean="0"/>
              <a:t>patron</a:t>
            </a:r>
            <a:r>
              <a:rPr lang="es-ES_tradnl" dirty="0" smtClean="0"/>
              <a:t> </a:t>
            </a:r>
            <a:r>
              <a:rPr lang="es-ES_tradnl" dirty="0" err="1" smtClean="0"/>
              <a:t>send</a:t>
            </a:r>
            <a:r>
              <a:rPr lang="es-ES_tradnl" dirty="0" err="1"/>
              <a:t>-to-</a:t>
            </a:r>
            <a:r>
              <a:rPr lang="es-ES_tradnl" dirty="0" err="1" smtClean="0"/>
              <a:t>sync</a:t>
            </a:r>
            <a:r>
              <a:rPr lang="es-ES_tradnl" dirty="0" smtClean="0"/>
              <a:t> que </a:t>
            </a:r>
            <a:r>
              <a:rPr lang="es-ES_tradnl" dirty="0"/>
              <a:t>le dice a una aplicación móvil </a:t>
            </a:r>
            <a:r>
              <a:rPr lang="es-ES_tradnl" dirty="0" smtClean="0"/>
              <a:t>que dispone de </a:t>
            </a:r>
            <a:r>
              <a:rPr lang="es-ES_tradnl" dirty="0"/>
              <a:t>datos </a:t>
            </a:r>
            <a:r>
              <a:rPr lang="es-ES_tradnl" dirty="0" smtClean="0"/>
              <a:t>en el servidor para ser descargados. </a:t>
            </a:r>
          </a:p>
          <a:p>
            <a:endParaRPr lang="es-ES_tradnl" dirty="0"/>
          </a:p>
          <a:p>
            <a:r>
              <a:rPr lang="es-ES_tradnl" dirty="0" smtClean="0"/>
              <a:t>Por </a:t>
            </a:r>
            <a:r>
              <a:rPr lang="es-ES_tradnl" dirty="0"/>
              <a:t>ejemplo, </a:t>
            </a:r>
            <a:r>
              <a:rPr lang="es-ES_tradnl" dirty="0" smtClean="0"/>
              <a:t>una </a:t>
            </a:r>
            <a:r>
              <a:rPr lang="es-ES_tradnl" dirty="0"/>
              <a:t>aplicación de correo electrónico. </a:t>
            </a:r>
            <a:endParaRPr lang="es-ES_tradnl" dirty="0" smtClean="0"/>
          </a:p>
          <a:p>
            <a:endParaRPr lang="es-ES_tradnl" dirty="0"/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87624" y="2852936"/>
            <a:ext cx="77048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Connection</a:t>
            </a:r>
            <a:r>
              <a:rPr lang="es-ES_tradnl" dirty="0"/>
              <a:t> </a:t>
            </a:r>
            <a:r>
              <a:rPr lang="es-ES_tradnl" dirty="0" err="1"/>
              <a:t>Service</a:t>
            </a:r>
            <a:r>
              <a:rPr lang="es-ES_tradnl" dirty="0"/>
              <a:t> Cloud </a:t>
            </a:r>
            <a:r>
              <a:rPr lang="es-ES_tradnl" dirty="0" smtClean="0"/>
              <a:t>(</a:t>
            </a:r>
            <a:r>
              <a:rPr lang="es-ES_tradnl" dirty="0"/>
              <a:t>CCS</a:t>
            </a:r>
            <a:r>
              <a:rPr lang="es-ES_tradnl" dirty="0" smtClean="0"/>
              <a:t>) </a:t>
            </a:r>
            <a:r>
              <a:rPr lang="es-ES_tradnl" dirty="0"/>
              <a:t>permite </a:t>
            </a:r>
            <a:r>
              <a:rPr lang="es-ES_tradnl" dirty="0" smtClean="0"/>
              <a:t>comunicarnos </a:t>
            </a:r>
            <a:r>
              <a:rPr lang="es-ES_tradnl" dirty="0"/>
              <a:t>con dispositivos </a:t>
            </a:r>
            <a:r>
              <a:rPr lang="es-ES_tradnl" dirty="0" err="1"/>
              <a:t>Android</a:t>
            </a:r>
            <a:r>
              <a:rPr lang="es-ES_tradnl" dirty="0"/>
              <a:t> mediante una conexión XMPP persistente.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Las </a:t>
            </a:r>
            <a:r>
              <a:rPr lang="es-ES_tradnl" dirty="0"/>
              <a:t>principales ventajas de CCS son la </a:t>
            </a:r>
            <a:r>
              <a:rPr lang="es-ES_tradnl" dirty="0" smtClean="0"/>
              <a:t>velocidad </a:t>
            </a:r>
            <a:r>
              <a:rPr lang="es-ES_tradnl" dirty="0"/>
              <a:t>y la capacidad de recibir mensajes </a:t>
            </a:r>
            <a:r>
              <a:rPr lang="es-ES_tradnl" dirty="0" smtClean="0"/>
              <a:t>desde el dispositivo. 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187624" y="4581128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Asigna un único usuario a una </a:t>
            </a:r>
            <a:r>
              <a:rPr lang="es-ES_tradnl" dirty="0" smtClean="0"/>
              <a:t>clave de </a:t>
            </a:r>
            <a:r>
              <a:rPr lang="es-ES_tradnl" dirty="0"/>
              <a:t>notificación, que luego se puede utilizar para enviar un mensaje a varios dispositivos propiedad </a:t>
            </a:r>
            <a:r>
              <a:rPr lang="es-ES_tradnl" dirty="0" smtClean="0"/>
              <a:t>del mismo </a:t>
            </a:r>
            <a:r>
              <a:rPr lang="es-ES_tradnl" dirty="0"/>
              <a:t>usuario</a:t>
            </a:r>
            <a:r>
              <a:rPr lang="es-ES_tradnl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235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Mensaje Text </a:t>
            </a:r>
            <a:r>
              <a:rPr lang="es-ES" dirty="0" err="1" smtClean="0"/>
              <a:t>Plain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628800"/>
            <a:ext cx="8568952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/>
              <a:t>registration_id</a:t>
            </a:r>
            <a:r>
              <a:rPr lang="es-ES_tradnl" b="1" dirty="0" smtClean="0"/>
              <a:t>. (Obligatorio)</a:t>
            </a:r>
          </a:p>
          <a:p>
            <a:r>
              <a:rPr lang="es-ES_tradnl" dirty="0"/>
              <a:t>D</a:t>
            </a:r>
            <a:r>
              <a:rPr lang="es-ES_tradnl" dirty="0" smtClean="0"/>
              <a:t>ebe </a:t>
            </a:r>
            <a:r>
              <a:rPr lang="es-ES_tradnl" dirty="0"/>
              <a:t>contener el ID del registro del dispositivo </a:t>
            </a:r>
            <a:r>
              <a:rPr lang="es-ES_tradnl" dirty="0" smtClean="0"/>
              <a:t>que </a:t>
            </a:r>
            <a:r>
              <a:rPr lang="es-ES_tradnl" dirty="0"/>
              <a:t>recibe el mensaje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b="1" dirty="0" err="1" smtClean="0"/>
              <a:t>collapse_key</a:t>
            </a:r>
            <a:r>
              <a:rPr lang="es-ES_tradnl" b="1" dirty="0" smtClean="0"/>
              <a:t>. (Opcional</a:t>
            </a:r>
            <a:r>
              <a:rPr lang="es-ES_tradnl" b="1" dirty="0"/>
              <a:t>)</a:t>
            </a:r>
            <a:endParaRPr lang="es-ES_tradnl" b="1" dirty="0" smtClean="0"/>
          </a:p>
          <a:p>
            <a:r>
              <a:rPr lang="es-ES_tradnl" dirty="0" smtClean="0"/>
              <a:t>Igual que en JSON.</a:t>
            </a:r>
          </a:p>
          <a:p>
            <a:endParaRPr lang="es-ES_tradnl" dirty="0"/>
          </a:p>
          <a:p>
            <a:r>
              <a:rPr lang="es-ES" b="1" dirty="0"/>
              <a:t>d</a:t>
            </a:r>
            <a:r>
              <a:rPr lang="es-ES_tradnl" b="1" dirty="0" smtClean="0"/>
              <a:t>ata.&lt;</a:t>
            </a:r>
            <a:r>
              <a:rPr lang="es-ES_tradnl" b="1" dirty="0" err="1"/>
              <a:t>key</a:t>
            </a:r>
            <a:r>
              <a:rPr lang="es-ES_tradnl" b="1" dirty="0" smtClean="0"/>
              <a:t>&gt; (Opcional)</a:t>
            </a:r>
          </a:p>
          <a:p>
            <a:r>
              <a:rPr lang="es-ES_tradnl" dirty="0" smtClean="0"/>
              <a:t>El nombre del parámetro a enviar con el prefijo data. </a:t>
            </a:r>
          </a:p>
          <a:p>
            <a:endParaRPr lang="es-ES_tradnl" dirty="0"/>
          </a:p>
          <a:p>
            <a:r>
              <a:rPr lang="es-ES_tradnl" dirty="0" smtClean="0"/>
              <a:t>Por ejemplo el parámetro </a:t>
            </a:r>
            <a:r>
              <a:rPr lang="es-ES_tradnl" dirty="0"/>
              <a:t>de </a:t>
            </a:r>
            <a:r>
              <a:rPr lang="es-ES_tradnl" dirty="0" err="1"/>
              <a:t>data.score</a:t>
            </a:r>
            <a:r>
              <a:rPr lang="es-ES_tradnl" dirty="0"/>
              <a:t> = </a:t>
            </a:r>
            <a:r>
              <a:rPr lang="es-ES_tradnl" dirty="0" smtClean="0"/>
              <a:t>31 generará un </a:t>
            </a:r>
            <a:r>
              <a:rPr lang="es-ES_tradnl" dirty="0" err="1" smtClean="0"/>
              <a:t>Intent</a:t>
            </a:r>
            <a:r>
              <a:rPr lang="es-ES_tradnl" dirty="0" smtClean="0"/>
              <a:t> con el extra “score” en su </a:t>
            </a:r>
            <a:r>
              <a:rPr lang="es-ES_tradnl" dirty="0" err="1" smtClean="0"/>
              <a:t>bundle</a:t>
            </a:r>
            <a:r>
              <a:rPr lang="es-ES_tradnl" dirty="0" smtClean="0"/>
              <a:t> y el valor “31”. </a:t>
            </a:r>
          </a:p>
          <a:p>
            <a:endParaRPr lang="es-ES_tradnl" dirty="0"/>
          </a:p>
          <a:p>
            <a:r>
              <a:rPr lang="es-ES_tradnl" dirty="0" smtClean="0"/>
              <a:t>No </a:t>
            </a:r>
            <a:r>
              <a:rPr lang="es-ES_tradnl" dirty="0"/>
              <a:t>hay límite en el número de parámetros de clave / valor, aunque hay un límite en el tamaño total del mensaje.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Le afectan las mismas restricciones que al parámetro data del J</a:t>
            </a:r>
            <a:r>
              <a:rPr lang="es-ES" dirty="0" smtClean="0"/>
              <a:t>s</a:t>
            </a:r>
            <a:r>
              <a:rPr lang="es-ES_tradnl" dirty="0" err="1" smtClean="0"/>
              <a:t>on</a:t>
            </a:r>
            <a:r>
              <a:rPr lang="es-ES_tradnl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301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Mensaje Text </a:t>
            </a:r>
            <a:r>
              <a:rPr lang="es-ES" dirty="0" err="1" smtClean="0"/>
              <a:t>Plain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628800"/>
            <a:ext cx="856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/>
              <a:t>delay_while_idle</a:t>
            </a:r>
            <a:r>
              <a:rPr lang="es-ES_tradnl" b="1" dirty="0" smtClean="0"/>
              <a:t>. (Opcional)</a:t>
            </a:r>
          </a:p>
          <a:p>
            <a:r>
              <a:rPr lang="es-ES_tradnl" dirty="0" smtClean="0"/>
              <a:t>Como en J</a:t>
            </a:r>
            <a:r>
              <a:rPr lang="es-ES" dirty="0" smtClean="0"/>
              <a:t>s</a:t>
            </a:r>
            <a:r>
              <a:rPr lang="es-ES_tradnl" dirty="0" err="1" smtClean="0"/>
              <a:t>on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b="1" dirty="0" err="1" smtClean="0"/>
              <a:t>time_to_live</a:t>
            </a:r>
            <a:r>
              <a:rPr lang="es-ES_tradnl" b="1" dirty="0" smtClean="0"/>
              <a:t>. (Opcional)</a:t>
            </a:r>
          </a:p>
          <a:p>
            <a:r>
              <a:rPr lang="es-ES_tradnl" dirty="0" smtClean="0"/>
              <a:t>Igual JSON.</a:t>
            </a:r>
          </a:p>
          <a:p>
            <a:endParaRPr lang="es-ES_tradnl" dirty="0"/>
          </a:p>
          <a:p>
            <a:r>
              <a:rPr lang="es-ES_tradnl" dirty="0" err="1" smtClean="0"/>
              <a:t>restricted_package_name</a:t>
            </a:r>
            <a:r>
              <a:rPr lang="es-ES_tradnl" dirty="0" smtClean="0"/>
              <a:t>. (Opcional)</a:t>
            </a:r>
          </a:p>
          <a:p>
            <a:r>
              <a:rPr lang="es-ES_tradnl" dirty="0" smtClean="0"/>
              <a:t>Igual JSON.</a:t>
            </a:r>
            <a:endParaRPr lang="es-ES" dirty="0"/>
          </a:p>
        </p:txBody>
      </p:sp>
      <p:pic>
        <p:nvPicPr>
          <p:cNvPr id="4" name="Imagen 3" descr="Captura de pantalla 2013-06-13 a la(s) 15.3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941168"/>
            <a:ext cx="4606566" cy="648072"/>
          </a:xfrm>
          <a:prstGeom prst="rect">
            <a:avLst/>
          </a:prstGeom>
        </p:spPr>
      </p:pic>
      <p:pic>
        <p:nvPicPr>
          <p:cNvPr id="5" name="Imagen 4" descr="Captura de pantalla 2013-06-13 a la(s) 15.36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941168"/>
            <a:ext cx="337104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4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Ejemplos Mensaje Text </a:t>
            </a:r>
            <a:r>
              <a:rPr lang="es-ES" dirty="0" err="1" smtClean="0"/>
              <a:t>Plain</a:t>
            </a:r>
            <a:r>
              <a:rPr lang="es-ES" dirty="0" smtClean="0"/>
              <a:t> &amp; </a:t>
            </a:r>
            <a:r>
              <a:rPr lang="es-ES" dirty="0" err="1" smtClean="0"/>
              <a:t>Json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5168455" cy="15121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65304"/>
            <a:ext cx="7097146" cy="288032"/>
          </a:xfrm>
          <a:prstGeom prst="rect">
            <a:avLst/>
          </a:prstGeom>
        </p:spPr>
      </p:pic>
      <p:pic>
        <p:nvPicPr>
          <p:cNvPr id="2" name="Imagen 1" descr="Captura de pantalla 2013-06-13 a la(s) 15.37.3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429000"/>
            <a:ext cx="57277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1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Respuestas.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700808"/>
            <a:ext cx="84969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Hay dos </a:t>
            </a:r>
            <a:r>
              <a:rPr lang="es-ES_tradnl" dirty="0" smtClean="0"/>
              <a:t>respuestas posibles </a:t>
            </a:r>
            <a:r>
              <a:rPr lang="es-ES_tradnl" dirty="0"/>
              <a:t>cuando se trata de enviar un mensaje:</a:t>
            </a:r>
          </a:p>
          <a:p>
            <a:endParaRPr lang="es-ES_tradnl" dirty="0"/>
          </a:p>
          <a:p>
            <a:r>
              <a:rPr lang="es-ES_tradnl" dirty="0"/>
              <a:t>El mensaje se ha procesado correctamente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El servidor GCM rechaza la solicitud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Cuando el mensaje se procesa con éxito, la respuesta HTTP tiene un estado 200 y el cuerpo contiene más información sobre el estado del mensaje (incluyendo posibles errores).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Cuando </a:t>
            </a:r>
            <a:r>
              <a:rPr lang="es-ES_tradnl" dirty="0"/>
              <a:t>se rechaza la solicitud, la respuesta HTTP contiene un código de estado no-200 (tal como 400, 401, o 503)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7994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Respuestas.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700808"/>
            <a:ext cx="8568952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200 </a:t>
            </a:r>
            <a:endParaRPr lang="es-ES_tradnl" dirty="0" smtClean="0"/>
          </a:p>
          <a:p>
            <a:r>
              <a:rPr lang="es-ES_tradnl" dirty="0" smtClean="0"/>
              <a:t>El mensaje </a:t>
            </a:r>
            <a:r>
              <a:rPr lang="es-ES_tradnl" dirty="0"/>
              <a:t>fue procesada con éxito. </a:t>
            </a:r>
            <a:endParaRPr lang="es-ES_tradnl" dirty="0" smtClean="0"/>
          </a:p>
          <a:p>
            <a:r>
              <a:rPr lang="es-ES_tradnl" dirty="0" smtClean="0"/>
              <a:t>El </a:t>
            </a:r>
            <a:r>
              <a:rPr lang="es-ES_tradnl" dirty="0"/>
              <a:t>cuerpo de la respuesta contendrá más detalles sobre el estado de los mensajes, </a:t>
            </a:r>
            <a:r>
              <a:rPr lang="es-ES_tradnl" dirty="0" smtClean="0"/>
              <a:t>pero su </a:t>
            </a:r>
            <a:r>
              <a:rPr lang="es-ES_tradnl" dirty="0"/>
              <a:t>formato dependerá de si la </a:t>
            </a:r>
            <a:r>
              <a:rPr lang="es-ES_tradnl" dirty="0" smtClean="0"/>
              <a:t>petición es JSON </a:t>
            </a:r>
            <a:r>
              <a:rPr lang="es-ES_tradnl" dirty="0"/>
              <a:t>o texto plano.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400 </a:t>
            </a:r>
          </a:p>
          <a:p>
            <a:r>
              <a:rPr lang="es-ES_tradnl" dirty="0" smtClean="0"/>
              <a:t>Sólo </a:t>
            </a:r>
            <a:r>
              <a:rPr lang="es-ES_tradnl" dirty="0"/>
              <a:t>se aplica a las solicitudes JSON. </a:t>
            </a:r>
            <a:endParaRPr lang="es-ES_tradnl" dirty="0" smtClean="0"/>
          </a:p>
          <a:p>
            <a:r>
              <a:rPr lang="es-ES_tradnl" dirty="0" smtClean="0"/>
              <a:t>Indica </a:t>
            </a:r>
            <a:r>
              <a:rPr lang="es-ES_tradnl" dirty="0"/>
              <a:t>que la petición no se ha podido analizar como JSON o </a:t>
            </a:r>
            <a:r>
              <a:rPr lang="es-ES_tradnl" dirty="0" smtClean="0"/>
              <a:t>que contenía </a:t>
            </a:r>
            <a:r>
              <a:rPr lang="es-ES_tradnl" dirty="0"/>
              <a:t>campos no </a:t>
            </a:r>
            <a:r>
              <a:rPr lang="es-ES_tradnl" dirty="0" smtClean="0"/>
              <a:t>válidos.</a:t>
            </a:r>
          </a:p>
          <a:p>
            <a:endParaRPr lang="es-ES_tradnl" dirty="0"/>
          </a:p>
          <a:p>
            <a:r>
              <a:rPr lang="es-ES_tradnl" dirty="0" smtClean="0"/>
              <a:t>401 </a:t>
            </a:r>
          </a:p>
          <a:p>
            <a:r>
              <a:rPr lang="es-ES_tradnl" dirty="0" smtClean="0"/>
              <a:t>Se </a:t>
            </a:r>
            <a:r>
              <a:rPr lang="es-ES_tradnl" dirty="0"/>
              <a:t>ha producido un error </a:t>
            </a:r>
            <a:r>
              <a:rPr lang="es-ES_tradnl" dirty="0" smtClean="0"/>
              <a:t>al autenticar </a:t>
            </a:r>
            <a:r>
              <a:rPr lang="es-ES_tradnl" dirty="0"/>
              <a:t>la cuenta del remitente</a:t>
            </a:r>
            <a:r>
              <a:rPr lang="es-ES_tradnl" dirty="0" smtClean="0"/>
              <a:t>.</a:t>
            </a:r>
          </a:p>
          <a:p>
            <a:endParaRPr lang="es-ES_tradnl" dirty="0" smtClean="0"/>
          </a:p>
          <a:p>
            <a:r>
              <a:rPr lang="es-ES_tradnl" dirty="0" smtClean="0"/>
              <a:t>5xx </a:t>
            </a:r>
          </a:p>
          <a:p>
            <a:r>
              <a:rPr lang="es-ES_tradnl" dirty="0" smtClean="0"/>
              <a:t>Los errores </a:t>
            </a:r>
            <a:r>
              <a:rPr lang="es-ES_tradnl" dirty="0"/>
              <a:t>en el rango de 500 a 599 (por ejemplo, 500 o 503) indican que se produjo un error interno en el servidor GCM al intentar procesar la </a:t>
            </a:r>
            <a:r>
              <a:rPr lang="es-ES_tradnl" dirty="0" smtClean="0"/>
              <a:t>petición, </a:t>
            </a:r>
            <a:r>
              <a:rPr lang="es-ES_tradnl" dirty="0"/>
              <a:t>o que el servidor no está disponible </a:t>
            </a:r>
            <a:r>
              <a:rPr lang="es-ES_tradnl" dirty="0" smtClean="0"/>
              <a:t>temporalmente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6121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Respuestas.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67544" y="1700808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Cuando una solicitud JSON tiene éxito (código de estado HTTP 200), el cuerpo de la respuesta contiene un objeto JSON con los siguientes campos: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539552" y="2492896"/>
            <a:ext cx="84249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multicast_id</a:t>
            </a:r>
            <a:r>
              <a:rPr lang="es-ES_tradnl" dirty="0"/>
              <a:t> </a:t>
            </a:r>
          </a:p>
          <a:p>
            <a:r>
              <a:rPr lang="es-ES_tradnl" dirty="0"/>
              <a:t>I</a:t>
            </a:r>
            <a:r>
              <a:rPr lang="es-ES_tradnl" dirty="0" smtClean="0"/>
              <a:t>dentifica </a:t>
            </a:r>
            <a:r>
              <a:rPr lang="es-ES_tradnl" dirty="0"/>
              <a:t>el mensaje de multidifusión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" dirty="0" smtClean="0"/>
              <a:t>S</a:t>
            </a:r>
            <a:r>
              <a:rPr lang="es-ES_tradnl" dirty="0" err="1" smtClean="0"/>
              <a:t>uccess</a:t>
            </a:r>
            <a:endParaRPr lang="es-ES_tradnl" dirty="0" smtClean="0"/>
          </a:p>
          <a:p>
            <a:r>
              <a:rPr lang="es-ES_tradnl" dirty="0" smtClean="0"/>
              <a:t>Número </a:t>
            </a:r>
            <a:r>
              <a:rPr lang="es-ES_tradnl" dirty="0"/>
              <a:t>de mensajes que se han procesado sin errores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" dirty="0" smtClean="0"/>
              <a:t>F</a:t>
            </a:r>
            <a:r>
              <a:rPr lang="es-ES_tradnl" dirty="0" err="1" smtClean="0"/>
              <a:t>ailure</a:t>
            </a:r>
            <a:endParaRPr lang="es-ES_tradnl" dirty="0" smtClean="0"/>
          </a:p>
          <a:p>
            <a:r>
              <a:rPr lang="es-ES_tradnl" dirty="0" smtClean="0"/>
              <a:t>Número </a:t>
            </a:r>
            <a:r>
              <a:rPr lang="es-ES_tradnl" dirty="0"/>
              <a:t>de mensajes que no se </a:t>
            </a:r>
            <a:r>
              <a:rPr lang="es-ES_tradnl" dirty="0" smtClean="0"/>
              <a:t>pudieron </a:t>
            </a:r>
            <a:r>
              <a:rPr lang="es-ES_tradnl" dirty="0"/>
              <a:t>procesar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canonical_ids</a:t>
            </a:r>
            <a:r>
              <a:rPr lang="es-ES_tradnl" dirty="0"/>
              <a:t> </a:t>
            </a:r>
            <a:endParaRPr lang="es-ES_tradnl" dirty="0" smtClean="0"/>
          </a:p>
          <a:p>
            <a:r>
              <a:rPr lang="es-ES_tradnl" dirty="0" smtClean="0"/>
              <a:t>Número </a:t>
            </a:r>
            <a:r>
              <a:rPr lang="es-ES_tradnl" dirty="0"/>
              <a:t>de resultados que contienen un ID de registro canónico. </a:t>
            </a:r>
            <a:endParaRPr lang="es-ES_tradnl" dirty="0" smtClean="0"/>
          </a:p>
          <a:p>
            <a:endParaRPr lang="es-ES_tradnl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451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Respuestas.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67544" y="1700808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Cuando una solicitud JSON tiene éxito (código de estado HTTP 200), el cuerpo de la respuesta contiene un objeto JSON con los siguientes campos: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539552" y="2492896"/>
            <a:ext cx="84249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/>
              <a:t>results</a:t>
            </a:r>
            <a:endParaRPr lang="es-ES_tradnl" b="1" dirty="0"/>
          </a:p>
          <a:p>
            <a:r>
              <a:rPr lang="es-ES_tradnl" dirty="0" smtClean="0"/>
              <a:t>Matriz de los identificadores que </a:t>
            </a:r>
            <a:r>
              <a:rPr lang="es-ES_tradnl" dirty="0"/>
              <a:t>representan el estado de los mensajes procesados​​.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Los </a:t>
            </a:r>
            <a:r>
              <a:rPr lang="es-ES_tradnl" dirty="0"/>
              <a:t>objetos se enumeran en el mismo orden que la solicitud </a:t>
            </a:r>
            <a:r>
              <a:rPr lang="es-ES_tradnl" dirty="0" smtClean="0"/>
              <a:t>y </a:t>
            </a:r>
            <a:r>
              <a:rPr lang="es-ES_tradnl" dirty="0"/>
              <a:t>pueden tener estos campos</a:t>
            </a:r>
            <a:r>
              <a:rPr lang="es-ES_tradnl" dirty="0" smtClean="0"/>
              <a:t>:</a:t>
            </a:r>
          </a:p>
          <a:p>
            <a:endParaRPr lang="es-ES_tradnl" dirty="0"/>
          </a:p>
          <a:p>
            <a:r>
              <a:rPr lang="es-ES_tradnl" b="1" dirty="0" err="1" smtClean="0"/>
              <a:t>message_id</a:t>
            </a:r>
            <a:r>
              <a:rPr lang="es-ES_tradnl" b="1" dirty="0" smtClean="0"/>
              <a:t> </a:t>
            </a:r>
          </a:p>
          <a:p>
            <a:r>
              <a:rPr lang="es-ES_tradnl" dirty="0" smtClean="0"/>
              <a:t>Representa </a:t>
            </a:r>
            <a:r>
              <a:rPr lang="es-ES_tradnl" dirty="0"/>
              <a:t>el mensaje cuando se ha procesado correctamente.</a:t>
            </a:r>
          </a:p>
          <a:p>
            <a:endParaRPr lang="es-ES_tradnl" dirty="0" smtClean="0"/>
          </a:p>
          <a:p>
            <a:r>
              <a:rPr lang="es-ES_tradnl" b="1" dirty="0" err="1" smtClean="0"/>
              <a:t>registration_id</a:t>
            </a:r>
            <a:endParaRPr lang="es-ES_tradnl" b="1" dirty="0" smtClean="0"/>
          </a:p>
          <a:p>
            <a:r>
              <a:rPr lang="es-ES_tradnl" dirty="0" smtClean="0"/>
              <a:t>Si aparece </a:t>
            </a:r>
            <a:r>
              <a:rPr lang="es-ES_tradnl" dirty="0"/>
              <a:t>significa que GCM </a:t>
            </a:r>
            <a:r>
              <a:rPr lang="es-ES_tradnl" dirty="0" smtClean="0"/>
              <a:t>procesó el </a:t>
            </a:r>
            <a:r>
              <a:rPr lang="es-ES_tradnl" dirty="0"/>
              <a:t>mensaje, pero </a:t>
            </a:r>
            <a:r>
              <a:rPr lang="es-ES_tradnl" dirty="0" smtClean="0"/>
              <a:t>el dispositivo ha cambiado de ID, luego debemos actualizarlo para futuros mensajes.</a:t>
            </a:r>
          </a:p>
        </p:txBody>
      </p:sp>
    </p:spTree>
    <p:extLst>
      <p:ext uri="{BB962C8B-B14F-4D97-AF65-F5344CB8AC3E}">
        <p14:creationId xmlns:p14="http://schemas.microsoft.com/office/powerpoint/2010/main" val="183283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 Respuestas.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700808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/>
              <a:t>error</a:t>
            </a:r>
          </a:p>
          <a:p>
            <a:r>
              <a:rPr lang="es-ES_tradnl" dirty="0" smtClean="0"/>
              <a:t>Describe el </a:t>
            </a:r>
            <a:r>
              <a:rPr lang="es-ES_tradnl" dirty="0"/>
              <a:t>error que se ha producido al procesar el mensaje para ese destinatario. </a:t>
            </a:r>
            <a:endParaRPr lang="es-ES_tradnl" dirty="0" smtClean="0"/>
          </a:p>
        </p:txBody>
      </p:sp>
      <p:pic>
        <p:nvPicPr>
          <p:cNvPr id="2" name="Imagen 1" descr="Captura de pantalla 2013-06-13 a la(s) 15.57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24944"/>
            <a:ext cx="598066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4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Servidor.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67544" y="1412776"/>
            <a:ext cx="84249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Visualización de las estadísticas</a:t>
            </a:r>
          </a:p>
          <a:p>
            <a:endParaRPr lang="es-ES_tradnl" dirty="0"/>
          </a:p>
          <a:p>
            <a:r>
              <a:rPr lang="es-ES_tradnl" dirty="0"/>
              <a:t>Para ver las estadísticas y los mensajes de error para </a:t>
            </a:r>
            <a:r>
              <a:rPr lang="es-ES_tradnl" dirty="0" smtClean="0"/>
              <a:t>las aplicaciones </a:t>
            </a:r>
            <a:r>
              <a:rPr lang="es-ES_tradnl" dirty="0"/>
              <a:t>GCM:</a:t>
            </a:r>
          </a:p>
          <a:p>
            <a:endParaRPr lang="es-ES_tradnl" dirty="0"/>
          </a:p>
          <a:p>
            <a:r>
              <a:rPr lang="es-ES_tradnl" dirty="0" smtClean="0"/>
              <a:t>Abrir </a:t>
            </a:r>
            <a:r>
              <a:rPr lang="es-ES_tradnl" dirty="0"/>
              <a:t>la consola de </a:t>
            </a:r>
            <a:r>
              <a:rPr lang="es-ES_tradnl" dirty="0" smtClean="0"/>
              <a:t>desarrollo del Google Play.</a:t>
            </a:r>
          </a:p>
          <a:p>
            <a:endParaRPr lang="es-ES_tradnl" dirty="0"/>
          </a:p>
          <a:p>
            <a:r>
              <a:rPr lang="es-ES_tradnl" dirty="0" smtClean="0"/>
              <a:t>Veremos </a:t>
            </a:r>
            <a:r>
              <a:rPr lang="es-ES_tradnl" dirty="0"/>
              <a:t>una página con una lista de todas las aplicaciones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En el </a:t>
            </a:r>
            <a:r>
              <a:rPr lang="es-ES_tradnl" dirty="0"/>
              <a:t>enlace "Estadísticas" junto a la aplicación </a:t>
            </a:r>
            <a:r>
              <a:rPr lang="es-ES_tradnl" dirty="0" smtClean="0"/>
              <a:t>podemos ver </a:t>
            </a:r>
            <a:r>
              <a:rPr lang="es-ES_tradnl" dirty="0"/>
              <a:t>las estadísticas de GCM</a:t>
            </a:r>
            <a:r>
              <a:rPr lang="es-ES_tradnl" dirty="0" smtClean="0"/>
              <a:t>.</a:t>
            </a:r>
          </a:p>
          <a:p>
            <a:endParaRPr lang="es-ES_tradnl" dirty="0"/>
          </a:p>
        </p:txBody>
      </p:sp>
      <p:pic>
        <p:nvPicPr>
          <p:cNvPr id="5" name="Imagen 4" descr="Captura de pantalla 2013-06-13 a la(s) 16.05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653136"/>
            <a:ext cx="7153962" cy="19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74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CCS.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67544" y="1340768"/>
            <a:ext cx="8568952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</a:t>
            </a:r>
            <a:r>
              <a:rPr lang="es-ES_tradnl" dirty="0" smtClean="0"/>
              <a:t>Cloud </a:t>
            </a:r>
            <a:r>
              <a:rPr lang="es-ES_tradnl" dirty="0" err="1" smtClean="0"/>
              <a:t>Connection</a:t>
            </a:r>
            <a:r>
              <a:rPr lang="es-ES_tradnl" dirty="0" smtClean="0"/>
              <a:t> </a:t>
            </a:r>
            <a:r>
              <a:rPr lang="es-ES_tradnl" dirty="0"/>
              <a:t>Server (CCS) permite a los servidores </a:t>
            </a:r>
            <a:r>
              <a:rPr lang="es-ES_tradnl" dirty="0" smtClean="0"/>
              <a:t>comunicarse </a:t>
            </a:r>
            <a:r>
              <a:rPr lang="es-ES_tradnl" dirty="0"/>
              <a:t>con los dispositivos </a:t>
            </a:r>
            <a:r>
              <a:rPr lang="es-ES_tradnl" dirty="0" smtClean="0"/>
              <a:t>mediante una </a:t>
            </a:r>
            <a:r>
              <a:rPr lang="es-ES_tradnl" dirty="0"/>
              <a:t>conexión TCP permanente con los servidores de Google utilizando el protocolo XMPP.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Esta </a:t>
            </a:r>
            <a:r>
              <a:rPr lang="es-ES_tradnl" dirty="0"/>
              <a:t>comunicación es asíncrona y bidireccional.</a:t>
            </a:r>
          </a:p>
          <a:p>
            <a:endParaRPr lang="es-ES_tradnl" dirty="0"/>
          </a:p>
          <a:p>
            <a:r>
              <a:rPr lang="es-ES_tradnl" dirty="0" smtClean="0"/>
              <a:t>Podemos </a:t>
            </a:r>
            <a:r>
              <a:rPr lang="es-ES_tradnl" dirty="0"/>
              <a:t>seguir utilizando el mecanismo de </a:t>
            </a:r>
            <a:r>
              <a:rPr lang="es-ES_tradnl" dirty="0" smtClean="0"/>
              <a:t>petición HTTP </a:t>
            </a:r>
            <a:r>
              <a:rPr lang="es-ES_tradnl" dirty="0"/>
              <a:t>para enviar mensajes a los servidores de </a:t>
            </a:r>
            <a:r>
              <a:rPr lang="es-ES_tradnl" dirty="0" smtClean="0"/>
              <a:t>GCM</a:t>
            </a:r>
          </a:p>
          <a:p>
            <a:endParaRPr lang="es-ES_tradnl" dirty="0"/>
          </a:p>
          <a:p>
            <a:r>
              <a:rPr lang="es-ES_tradnl" dirty="0" smtClean="0"/>
              <a:t>Algunas </a:t>
            </a:r>
            <a:r>
              <a:rPr lang="es-ES_tradnl" dirty="0"/>
              <a:t>de las ventajas de esta tecnología incluyen:</a:t>
            </a:r>
          </a:p>
          <a:p>
            <a:endParaRPr lang="es-ES_tradnl" dirty="0"/>
          </a:p>
          <a:p>
            <a:r>
              <a:rPr lang="es-ES_tradnl" dirty="0"/>
              <a:t>La naturaleza asincrónica de XMPP permite enviar </a:t>
            </a:r>
            <a:r>
              <a:rPr lang="es-ES_tradnl" dirty="0" smtClean="0"/>
              <a:t>más mensajes con </a:t>
            </a:r>
            <a:r>
              <a:rPr lang="es-ES_tradnl" dirty="0"/>
              <a:t>menos recursos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La comunicación es bidireccional, no sólo el servidor puede enviar mensajes al dispositivo, </a:t>
            </a:r>
            <a:r>
              <a:rPr lang="es-ES_tradnl" dirty="0" smtClean="0"/>
              <a:t>sino que el </a:t>
            </a:r>
            <a:r>
              <a:rPr lang="es-ES_tradnl" dirty="0"/>
              <a:t>dispositivo puede enviar mensajes de vuelta al servidor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Podemos </a:t>
            </a:r>
            <a:r>
              <a:rPr lang="es-ES_tradnl" dirty="0"/>
              <a:t>enviar mensajes de vuelta utilizando la misma conexión que se utiliza para la recepción, lo que mejora la vida de la batería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662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Creamos un proyecto en la Google API </a:t>
            </a:r>
            <a:r>
              <a:rPr lang="es-ES" dirty="0" err="1" smtClean="0"/>
              <a:t>Console</a:t>
            </a:r>
            <a:endParaRPr lang="es-ES" dirty="0"/>
          </a:p>
        </p:txBody>
      </p:sp>
      <p:pic>
        <p:nvPicPr>
          <p:cNvPr id="3" name="Imagen 2" descr="Captura de pantalla 2013-06-12 a la(s) 17.26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420888"/>
            <a:ext cx="4289387" cy="39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72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CCS.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La </a:t>
            </a:r>
            <a:r>
              <a:rPr lang="es-ES_tradnl" dirty="0" err="1" smtClean="0"/>
              <a:t>ensajería</a:t>
            </a:r>
            <a:r>
              <a:rPr lang="es-ES_tradnl" dirty="0" smtClean="0"/>
              <a:t> </a:t>
            </a:r>
            <a:r>
              <a:rPr lang="es-ES_tradnl" dirty="0"/>
              <a:t>CCS se diferencia de la mensajería HTTP GCM de </a:t>
            </a:r>
            <a:r>
              <a:rPr lang="es-ES_tradnl" dirty="0" smtClean="0"/>
              <a:t>los </a:t>
            </a:r>
            <a:r>
              <a:rPr lang="es-ES_tradnl" dirty="0"/>
              <a:t>siguientes </a:t>
            </a:r>
            <a:r>
              <a:rPr lang="es-ES_tradnl" dirty="0" smtClean="0"/>
              <a:t>aspectos: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Mensajes </a:t>
            </a:r>
            <a:r>
              <a:rPr lang="es-ES_tradnl" dirty="0" err="1"/>
              <a:t>Upstream</a:t>
            </a:r>
            <a:r>
              <a:rPr lang="es-ES_tradnl" dirty="0"/>
              <a:t> / </a:t>
            </a:r>
            <a:r>
              <a:rPr lang="es-ES_tradnl" dirty="0" err="1" smtClean="0"/>
              <a:t>Downstream</a:t>
            </a:r>
            <a:endParaRPr lang="es-ES_tradnl" dirty="0" smtClean="0"/>
          </a:p>
          <a:p>
            <a:endParaRPr lang="es-ES_tradnl" dirty="0"/>
          </a:p>
          <a:p>
            <a:pPr lvl="1"/>
            <a:r>
              <a:rPr lang="es-ES_tradnl" dirty="0"/>
              <a:t>GCM HTTP: </a:t>
            </a:r>
            <a:r>
              <a:rPr lang="es-ES_tradnl" dirty="0" err="1"/>
              <a:t>Downstream</a:t>
            </a:r>
            <a:r>
              <a:rPr lang="es-ES_tradnl" dirty="0"/>
              <a:t> solamente: </a:t>
            </a:r>
            <a:r>
              <a:rPr lang="es-ES_tradnl" dirty="0" smtClean="0"/>
              <a:t>GCM-</a:t>
            </a:r>
            <a:r>
              <a:rPr lang="es-ES_tradnl" dirty="0"/>
              <a:t>dispositivo</a:t>
            </a:r>
            <a:r>
              <a:rPr lang="es-ES_tradnl" dirty="0" smtClean="0"/>
              <a:t>.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CCS: </a:t>
            </a:r>
            <a:r>
              <a:rPr lang="es-ES_tradnl" dirty="0" err="1"/>
              <a:t>Upstream</a:t>
            </a:r>
            <a:r>
              <a:rPr lang="es-ES_tradnl" dirty="0"/>
              <a:t> </a:t>
            </a:r>
            <a:r>
              <a:rPr lang="es-ES_tradnl" dirty="0" smtClean="0"/>
              <a:t>y </a:t>
            </a:r>
            <a:r>
              <a:rPr lang="es-ES_tradnl" dirty="0" err="1"/>
              <a:t>Downstream</a:t>
            </a:r>
            <a:r>
              <a:rPr lang="es-ES_tradnl" dirty="0"/>
              <a:t> </a:t>
            </a:r>
            <a:r>
              <a:rPr lang="es-ES_tradnl" dirty="0" smtClean="0"/>
              <a:t>(dispositivo-GCM, GCM-</a:t>
            </a:r>
            <a:r>
              <a:rPr lang="es-ES_tradnl" dirty="0"/>
              <a:t>dispositivo)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Mensajería asíncrona</a:t>
            </a:r>
          </a:p>
          <a:p>
            <a:endParaRPr lang="es-ES_tradnl" dirty="0"/>
          </a:p>
          <a:p>
            <a:pPr lvl="1"/>
            <a:r>
              <a:rPr lang="es-ES_tradnl" dirty="0"/>
              <a:t>GCM HTTP: L</a:t>
            </a:r>
            <a:r>
              <a:rPr lang="es-ES_tradnl" dirty="0" smtClean="0"/>
              <a:t>os servidores envían </a:t>
            </a:r>
            <a:r>
              <a:rPr lang="es-ES_tradnl" dirty="0"/>
              <a:t>mensajes como </a:t>
            </a:r>
            <a:r>
              <a:rPr lang="es-ES_tradnl" dirty="0" smtClean="0"/>
              <a:t>peticiones HTTP </a:t>
            </a:r>
            <a:r>
              <a:rPr lang="es-ES_tradnl" dirty="0"/>
              <a:t>POST y </a:t>
            </a:r>
            <a:r>
              <a:rPr lang="es-ES_tradnl" dirty="0" smtClean="0"/>
              <a:t>esperan </a:t>
            </a:r>
            <a:r>
              <a:rPr lang="es-ES_tradnl" dirty="0"/>
              <a:t>una </a:t>
            </a:r>
            <a:r>
              <a:rPr lang="es-ES_tradnl" dirty="0" smtClean="0"/>
              <a:t>respuesta.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CCS: </a:t>
            </a:r>
            <a:r>
              <a:rPr lang="es-ES_tradnl" dirty="0" smtClean="0"/>
              <a:t>Los servidores se </a:t>
            </a:r>
            <a:r>
              <a:rPr lang="es-ES_tradnl" dirty="0"/>
              <a:t>conectan a la infraestructura de Google mediante una conexión XMPP persistente y </a:t>
            </a:r>
            <a:r>
              <a:rPr lang="es-ES_tradnl" dirty="0" err="1" smtClean="0"/>
              <a:t>envian</a:t>
            </a:r>
            <a:r>
              <a:rPr lang="es-ES_tradnl" dirty="0" smtClean="0"/>
              <a:t>/reciben mensajes de forma </a:t>
            </a:r>
            <a:r>
              <a:rPr lang="es-ES_tradnl" dirty="0" err="1" smtClean="0"/>
              <a:t>asincrona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 </a:t>
            </a:r>
          </a:p>
          <a:p>
            <a:pPr lvl="1"/>
            <a:r>
              <a:rPr lang="es-ES_tradnl" dirty="0" smtClean="0"/>
              <a:t>CCS </a:t>
            </a:r>
            <a:r>
              <a:rPr lang="es-ES_tradnl" dirty="0"/>
              <a:t>envía </a:t>
            </a:r>
            <a:r>
              <a:rPr lang="es-ES_tradnl" dirty="0" smtClean="0"/>
              <a:t>notificaciones </a:t>
            </a:r>
            <a:r>
              <a:rPr lang="es-ES_tradnl" dirty="0"/>
              <a:t>de fallo </a:t>
            </a:r>
            <a:r>
              <a:rPr lang="es-ES_tradnl" dirty="0" smtClean="0"/>
              <a:t>de </a:t>
            </a:r>
            <a:r>
              <a:rPr lang="es-ES_tradnl" dirty="0"/>
              <a:t>forma asíncrona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68827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CCS.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JSON</a:t>
            </a:r>
          </a:p>
          <a:p>
            <a:endParaRPr lang="es-ES_tradnl" dirty="0"/>
          </a:p>
          <a:p>
            <a:pPr lvl="1"/>
            <a:r>
              <a:rPr lang="es-ES_tradnl" dirty="0"/>
              <a:t>GCM HTTP: mensajes JSON enviados como HTTP POST</a:t>
            </a:r>
            <a:r>
              <a:rPr lang="es-ES_tradnl" dirty="0" smtClean="0"/>
              <a:t>.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CCS: mensajes JSON encapsulados en mensajes XMPP.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323528" y="3212976"/>
            <a:ext cx="87129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Cómo utilizar </a:t>
            </a:r>
            <a:r>
              <a:rPr lang="es-ES_tradnl" dirty="0" smtClean="0"/>
              <a:t>CCS (PREVIA INVITACIÓN)</a:t>
            </a:r>
          </a:p>
          <a:p>
            <a:endParaRPr lang="es-ES_tradnl" dirty="0"/>
          </a:p>
          <a:p>
            <a:r>
              <a:rPr lang="es-ES_tradnl" dirty="0" smtClean="0"/>
              <a:t>CSS es una conexión XMPP </a:t>
            </a:r>
            <a:r>
              <a:rPr lang="es-ES_tradnl" dirty="0"/>
              <a:t>que se ejecuta en </a:t>
            </a:r>
            <a:r>
              <a:rPr lang="es-ES_tradnl" dirty="0" smtClean="0"/>
              <a:t>http</a:t>
            </a:r>
            <a:r>
              <a:rPr lang="es-ES_tradnl" dirty="0"/>
              <a:t>://</a:t>
            </a:r>
            <a:r>
              <a:rPr lang="es-ES_tradnl" dirty="0" err="1"/>
              <a:t>gcm.googleapis.com</a:t>
            </a:r>
            <a:r>
              <a:rPr lang="es-ES_tradnl" dirty="0"/>
              <a:t> 5235.</a:t>
            </a:r>
          </a:p>
          <a:p>
            <a:endParaRPr lang="es-ES_tradnl" dirty="0"/>
          </a:p>
          <a:p>
            <a:r>
              <a:rPr lang="es-ES_tradnl" dirty="0" smtClean="0"/>
              <a:t>Requiere de una </a:t>
            </a:r>
            <a:r>
              <a:rPr lang="es-ES_tradnl" dirty="0"/>
              <a:t>conexión de </a:t>
            </a:r>
            <a:r>
              <a:rPr lang="es-ES_tradnl" dirty="0" smtClean="0"/>
              <a:t>TLS (</a:t>
            </a:r>
            <a:r>
              <a:rPr lang="es-ES_tradnl" dirty="0" err="1" smtClean="0"/>
              <a:t>Transport</a:t>
            </a:r>
            <a:r>
              <a:rPr lang="es-ES_tradnl" dirty="0" smtClean="0"/>
              <a:t> </a:t>
            </a:r>
            <a:r>
              <a:rPr lang="es-ES_tradnl" dirty="0" err="1"/>
              <a:t>Layer</a:t>
            </a:r>
            <a:r>
              <a:rPr lang="es-ES_tradnl" dirty="0"/>
              <a:t> </a:t>
            </a:r>
            <a:r>
              <a:rPr lang="es-ES_tradnl" dirty="0" smtClean="0"/>
              <a:t>Security).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Requiere de un </a:t>
            </a:r>
            <a:r>
              <a:rPr lang="es-ES_tradnl" dirty="0"/>
              <a:t>mecanismo de autenticación SASL PLAIN usando &lt;</a:t>
            </a:r>
            <a:r>
              <a:rPr lang="es-ES_tradnl" dirty="0" err="1"/>
              <a:t>your_GCM_Sender_Id</a:t>
            </a:r>
            <a:r>
              <a:rPr lang="es-ES_tradnl" dirty="0" smtClean="0"/>
              <a:t>&gt;@ </a:t>
            </a:r>
            <a:r>
              <a:rPr lang="es-ES_tradnl" dirty="0" err="1"/>
              <a:t>gcm.googleapis.com</a:t>
            </a:r>
            <a:r>
              <a:rPr lang="es-ES_tradnl" dirty="0"/>
              <a:t> </a:t>
            </a:r>
            <a:r>
              <a:rPr lang="es-ES_tradnl" dirty="0" smtClean="0"/>
              <a:t>y </a:t>
            </a:r>
            <a:r>
              <a:rPr lang="es-ES_tradnl" dirty="0"/>
              <a:t>la clave de API como </a:t>
            </a:r>
            <a:r>
              <a:rPr lang="es-ES_tradnl" dirty="0" smtClean="0"/>
              <a:t>contraseña..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Podemos </a:t>
            </a:r>
            <a:r>
              <a:rPr lang="es-ES_tradnl" dirty="0"/>
              <a:t>utilizar </a:t>
            </a:r>
            <a:r>
              <a:rPr lang="es-ES_tradnl" dirty="0" smtClean="0"/>
              <a:t>casi cualquier biblioteca XMPP </a:t>
            </a:r>
            <a:r>
              <a:rPr lang="es-ES_tradnl" dirty="0"/>
              <a:t>para interactuar con CCS.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66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CCS.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Mensajes.</a:t>
            </a:r>
          </a:p>
          <a:p>
            <a:endParaRPr lang="es-ES_tradnl" dirty="0"/>
          </a:p>
          <a:p>
            <a:r>
              <a:rPr lang="es-ES_tradnl" dirty="0" smtClean="0"/>
              <a:t>CCS usa los mensajes típicos de XMPP y en le cuerpo del mensaje encapsulamos nuestro mensaje de GCM.</a:t>
            </a:r>
            <a:endParaRPr lang="es-ES" dirty="0"/>
          </a:p>
        </p:txBody>
      </p:sp>
      <p:pic>
        <p:nvPicPr>
          <p:cNvPr id="4" name="Imagen 3" descr="Captura de pantalla 2013-06-13 a la(s) 16.40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068960"/>
            <a:ext cx="4482498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5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CCS.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Mensajes.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395536" y="2060848"/>
            <a:ext cx="856895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El mensaje JSON </a:t>
            </a:r>
            <a:r>
              <a:rPr lang="es-ES_tradnl" dirty="0"/>
              <a:t>del servidor </a:t>
            </a:r>
            <a:r>
              <a:rPr lang="es-ES_tradnl" dirty="0" smtClean="0"/>
              <a:t>al </a:t>
            </a:r>
            <a:r>
              <a:rPr lang="es-ES_tradnl" dirty="0"/>
              <a:t>dispositivo es similar al que utiliza </a:t>
            </a:r>
            <a:r>
              <a:rPr lang="es-ES_tradnl" dirty="0" smtClean="0"/>
              <a:t>sistema de petición HTTP GCM </a:t>
            </a:r>
            <a:r>
              <a:rPr lang="es-ES_tradnl" dirty="0"/>
              <a:t>con las siguientes excepciones:</a:t>
            </a:r>
          </a:p>
          <a:p>
            <a:endParaRPr lang="es-ES_tradnl" dirty="0"/>
          </a:p>
          <a:p>
            <a:r>
              <a:rPr lang="es-ES_tradnl" dirty="0"/>
              <a:t>No hay soporte para múltiples destinatarios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 err="1" smtClean="0"/>
              <a:t>parametro</a:t>
            </a:r>
            <a:r>
              <a:rPr lang="es-ES_tradnl" dirty="0" smtClean="0"/>
              <a:t> “</a:t>
            </a:r>
            <a:r>
              <a:rPr lang="es-ES_tradnl" dirty="0" err="1" smtClean="0"/>
              <a:t>registration_ids</a:t>
            </a:r>
            <a:r>
              <a:rPr lang="es-ES_tradnl" dirty="0" smtClean="0"/>
              <a:t>” pasa a llamarse “</a:t>
            </a:r>
            <a:r>
              <a:rPr lang="es-ES_tradnl" dirty="0" err="1" smtClean="0"/>
              <a:t>to</a:t>
            </a:r>
            <a:r>
              <a:rPr lang="es-ES_tradnl" dirty="0" smtClean="0"/>
              <a:t>”.</a:t>
            </a:r>
          </a:p>
          <a:p>
            <a:endParaRPr lang="es-ES_tradnl" dirty="0"/>
          </a:p>
          <a:p>
            <a:r>
              <a:rPr lang="es-ES_tradnl" dirty="0"/>
              <a:t>CCS añade </a:t>
            </a:r>
            <a:r>
              <a:rPr lang="es-ES_tradnl" dirty="0" smtClean="0"/>
              <a:t>el campo </a:t>
            </a:r>
            <a:r>
              <a:rPr lang="es-ES_tradnl" dirty="0" err="1" smtClean="0"/>
              <a:t>message_id</a:t>
            </a:r>
            <a:r>
              <a:rPr lang="es-ES_tradnl" dirty="0" smtClean="0"/>
              <a:t> y es obligatorio. </a:t>
            </a:r>
            <a:r>
              <a:rPr lang="es-ES_tradnl" dirty="0"/>
              <a:t>Este </a:t>
            </a:r>
            <a:r>
              <a:rPr lang="es-ES_tradnl" dirty="0" smtClean="0"/>
              <a:t>campo </a:t>
            </a:r>
            <a:r>
              <a:rPr lang="es-ES_tradnl" dirty="0"/>
              <a:t>identifica de forma exclusiva el mensaje en una conexión XMPP.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ACK o NACK desde CCS utiliza </a:t>
            </a:r>
            <a:r>
              <a:rPr lang="es-ES_tradnl" dirty="0" smtClean="0"/>
              <a:t>el </a:t>
            </a:r>
            <a:r>
              <a:rPr lang="es-ES_tradnl" dirty="0" err="1"/>
              <a:t>message_id</a:t>
            </a:r>
            <a:r>
              <a:rPr lang="es-ES_tradnl" dirty="0"/>
              <a:t> para identificar un mensaje enviado desde </a:t>
            </a:r>
            <a:r>
              <a:rPr lang="es-ES_tradnl" dirty="0" smtClean="0"/>
              <a:t>el servidor. </a:t>
            </a:r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los mensajes ACK / NACK que son mensajes de control especiales, también hay que incluir un campo </a:t>
            </a:r>
            <a:r>
              <a:rPr lang="es-ES_tradnl" dirty="0" err="1" smtClean="0"/>
              <a:t>message_type</a:t>
            </a:r>
            <a:r>
              <a:rPr lang="es-ES_tradnl" dirty="0" smtClean="0"/>
              <a:t> </a:t>
            </a:r>
            <a:r>
              <a:rPr lang="es-ES_tradnl" dirty="0"/>
              <a:t>en el mensaje de JSON.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281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CCS.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Mensajes.</a:t>
            </a:r>
            <a:endParaRPr lang="es-ES" dirty="0"/>
          </a:p>
        </p:txBody>
      </p:sp>
      <p:pic>
        <p:nvPicPr>
          <p:cNvPr id="4" name="Imagen 3" descr="Captura de pantalla 2013-06-13 a la(s) 16.42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48880"/>
            <a:ext cx="6883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CCS.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Mensajes.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40968"/>
            <a:ext cx="3096344" cy="20237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98" y="3140968"/>
            <a:ext cx="2956162" cy="21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CCS.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Mensajes.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24944"/>
            <a:ext cx="7153604" cy="331236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5536" y="1988840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Utilizando CCS y la API </a:t>
            </a:r>
            <a:r>
              <a:rPr lang="es-ES_tradnl" dirty="0" err="1"/>
              <a:t>GoogleCloudMessaging</a:t>
            </a:r>
            <a:r>
              <a:rPr lang="es-ES_tradnl" dirty="0"/>
              <a:t>, </a:t>
            </a:r>
            <a:r>
              <a:rPr lang="es-ES_tradnl" dirty="0" smtClean="0"/>
              <a:t>podemos enviar </a:t>
            </a:r>
            <a:r>
              <a:rPr lang="es-ES_tradnl" dirty="0"/>
              <a:t>mensajes desde el dispositivo </a:t>
            </a:r>
            <a:r>
              <a:rPr lang="es-ES_tradnl" dirty="0" smtClean="0"/>
              <a:t>al servidor.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6720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CCS.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Mensajes.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27" y="2924944"/>
            <a:ext cx="6508918" cy="331236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5536" y="1988840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Mensaje recibido por el servidor.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822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CCS.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Mensajes.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70" y="2924944"/>
            <a:ext cx="4796032" cy="331236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5536" y="1988840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Mensaje de confirmación que espera recibir CCS.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511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 CCS.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Mensajes.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95536" y="1988840"/>
            <a:ext cx="8568952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Cada mensaje enviado a CCS recibe ya sea un ACK o una respuesta NACK.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Los </a:t>
            </a:r>
            <a:r>
              <a:rPr lang="es-ES_tradnl" dirty="0"/>
              <a:t>mensajes que no han recibido una de estas respuestas se consideran pendientes.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 </a:t>
            </a:r>
            <a:r>
              <a:rPr lang="es-ES_tradnl" dirty="0"/>
              <a:t>el número de mensajes en espera </a:t>
            </a:r>
            <a:r>
              <a:rPr lang="es-ES_tradnl" dirty="0" smtClean="0"/>
              <a:t>llegase </a:t>
            </a:r>
            <a:r>
              <a:rPr lang="es-ES_tradnl" dirty="0"/>
              <a:t>a 1000, el servidor </a:t>
            </a:r>
            <a:r>
              <a:rPr lang="es-ES_tradnl" dirty="0" smtClean="0"/>
              <a:t>debería </a:t>
            </a:r>
            <a:r>
              <a:rPr lang="es-ES_tradnl" dirty="0"/>
              <a:t>dejar de enviar nuevos mensajes y esperar a CCS </a:t>
            </a:r>
            <a:r>
              <a:rPr lang="es-ES_tradnl" dirty="0" smtClean="0"/>
              <a:t>le confirme la entrega de parte de ellos.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P</a:t>
            </a:r>
            <a:r>
              <a:rPr lang="es-ES_tradnl" dirty="0" smtClean="0"/>
              <a:t>ara </a:t>
            </a:r>
            <a:r>
              <a:rPr lang="es-ES_tradnl" dirty="0"/>
              <a:t>evitar sobrecargar el </a:t>
            </a:r>
            <a:r>
              <a:rPr lang="es-ES_tradnl" dirty="0" smtClean="0"/>
              <a:t>servidor, CCS </a:t>
            </a:r>
            <a:r>
              <a:rPr lang="es-ES_tradnl" dirty="0"/>
              <a:t>detendrá el envío si hay demasiados mensajes sin acuse de </a:t>
            </a:r>
            <a:r>
              <a:rPr lang="es-ES_tradnl" dirty="0" smtClean="0"/>
              <a:t>recibo, por </a:t>
            </a:r>
            <a:r>
              <a:rPr lang="es-ES_tradnl" dirty="0"/>
              <a:t>lo tanto, el servidor </a:t>
            </a:r>
            <a:r>
              <a:rPr lang="es-ES_tradnl" dirty="0" smtClean="0"/>
              <a:t>debe confirmar cada mensaje recibido </a:t>
            </a:r>
            <a:r>
              <a:rPr lang="es-ES_tradnl" dirty="0"/>
              <a:t>tan pronto como </a:t>
            </a:r>
            <a:r>
              <a:rPr lang="es-ES_tradnl" dirty="0" smtClean="0"/>
              <a:t>le sea </a:t>
            </a:r>
            <a:r>
              <a:rPr lang="es-ES_tradnl" dirty="0"/>
              <a:t>posible para mantener un flujo constante de mensajes entrantes.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Los mensajes de confirmación </a:t>
            </a:r>
            <a:r>
              <a:rPr lang="es-ES_tradnl" dirty="0"/>
              <a:t>sólo son válidos en el contexto de una conexión. </a:t>
            </a:r>
            <a:endParaRPr lang="es-ES_tradnl" dirty="0" smtClean="0"/>
          </a:p>
          <a:p>
            <a:r>
              <a:rPr lang="es-ES_tradnl" dirty="0" smtClean="0"/>
              <a:t>Si </a:t>
            </a:r>
            <a:r>
              <a:rPr lang="es-ES_tradnl" dirty="0"/>
              <a:t>la conexión se cierra antes de que un mensaje </a:t>
            </a:r>
            <a:r>
              <a:rPr lang="es-ES_tradnl" dirty="0" smtClean="0"/>
              <a:t>sea confirmado, </a:t>
            </a:r>
            <a:r>
              <a:rPr lang="es-ES_tradnl" dirty="0"/>
              <a:t>el servidor </a:t>
            </a:r>
            <a:r>
              <a:rPr lang="es-ES_tradnl" dirty="0" smtClean="0"/>
              <a:t>debe </a:t>
            </a:r>
            <a:r>
              <a:rPr lang="es-ES_tradnl" dirty="0"/>
              <a:t>esperar a </a:t>
            </a:r>
            <a:r>
              <a:rPr lang="es-ES_tradnl" dirty="0" smtClean="0"/>
              <a:t>que CCS le vuelva a </a:t>
            </a:r>
            <a:r>
              <a:rPr lang="es-ES_tradnl" dirty="0"/>
              <a:t>enviar el mensaje antes de </a:t>
            </a:r>
            <a:r>
              <a:rPr lang="es-ES_tradnl" dirty="0" smtClean="0"/>
              <a:t>confirmarlo.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46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Obtenemos el ID del proyecto.</a:t>
            </a:r>
          </a:p>
          <a:p>
            <a:endParaRPr lang="es-ES" dirty="0"/>
          </a:p>
          <a:p>
            <a:r>
              <a:rPr lang="es-ES" dirty="0" smtClean="0"/>
              <a:t>Lo usaremos para configurar el cliente. SENDER_ID</a:t>
            </a:r>
          </a:p>
          <a:p>
            <a:endParaRPr lang="es-ES" dirty="0"/>
          </a:p>
          <a:p>
            <a:r>
              <a:rPr lang="es-ES" dirty="0" smtClean="0"/>
              <a:t>Lo usaremos para enviar los mensajes desde el servidor.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47" y="3070902"/>
            <a:ext cx="4289387" cy="3787098"/>
          </a:xfrm>
          <a:prstGeom prst="rect">
            <a:avLst/>
          </a:prstGeom>
        </p:spPr>
      </p:pic>
      <p:pic>
        <p:nvPicPr>
          <p:cNvPr id="4" name="Imagen 3" descr="Captura de pantalla 2013-06-12 a la(s) 17.28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149080"/>
            <a:ext cx="3429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8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Consideraciones.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395536" y="1988840"/>
            <a:ext cx="85689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Cuando la aplicación </a:t>
            </a:r>
            <a:r>
              <a:rPr lang="es-ES_tradnl" dirty="0" smtClean="0"/>
              <a:t>se registra en GCM debe comunicar su ID al servidor.</a:t>
            </a:r>
          </a:p>
          <a:p>
            <a:endParaRPr lang="es-ES_tradnl" dirty="0"/>
          </a:p>
          <a:p>
            <a:r>
              <a:rPr lang="es-ES_tradnl" dirty="0" smtClean="0"/>
              <a:t>Cuando actualicemos la aplicación debemos actualizar el ID.</a:t>
            </a:r>
          </a:p>
          <a:p>
            <a:endParaRPr lang="es-ES_tradnl" dirty="0"/>
          </a:p>
          <a:p>
            <a:r>
              <a:rPr lang="es-ES_tradnl" dirty="0" smtClean="0"/>
              <a:t>No debemos almacenar el ID en las copias de seguridad.</a:t>
            </a:r>
          </a:p>
          <a:p>
            <a:endParaRPr lang="es-ES_tradnl" dirty="0"/>
          </a:p>
          <a:p>
            <a:r>
              <a:rPr lang="es-ES" dirty="0" smtClean="0"/>
              <a:t>Si eliminamos un registro desde el dispositivo debemos informar al servidor, para que elimine si ID</a:t>
            </a:r>
          </a:p>
          <a:p>
            <a:endParaRPr lang="es-ES" dirty="0"/>
          </a:p>
          <a:p>
            <a:r>
              <a:rPr lang="es-ES" dirty="0" smtClean="0"/>
              <a:t>Si eliminamos la aplicación sin </a:t>
            </a:r>
            <a:r>
              <a:rPr lang="es-ES" dirty="0" err="1" smtClean="0"/>
              <a:t>desregistrarnos</a:t>
            </a:r>
            <a:r>
              <a:rPr lang="es-ES" dirty="0" smtClean="0"/>
              <a:t> el servidor recibirá un </a:t>
            </a:r>
            <a:r>
              <a:rPr lang="es-ES" dirty="0" err="1" smtClean="0"/>
              <a:t>NotRegistered</a:t>
            </a:r>
            <a:r>
              <a:rPr lang="es-ES" dirty="0" smtClean="0"/>
              <a:t> al enviar mensajes al dispositivo.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9138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dirty="0" err="1" smtClean="0"/>
              <a:t>Message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5536" y="1484784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Consideraciones.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395536" y="1988840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Podemos recibir mensajes de mas de un remitente.</a:t>
            </a:r>
          </a:p>
          <a:p>
            <a:endParaRPr lang="es-ES_tradnl" dirty="0"/>
          </a:p>
          <a:p>
            <a:r>
              <a:rPr lang="es-ES_tradnl" dirty="0" smtClean="0"/>
              <a:t>T</a:t>
            </a:r>
            <a:r>
              <a:rPr lang="es-ES" dirty="0" smtClean="0"/>
              <a:t>e</a:t>
            </a:r>
            <a:r>
              <a:rPr lang="es-ES_tradnl" dirty="0" err="1" smtClean="0"/>
              <a:t>nemos</a:t>
            </a:r>
            <a:r>
              <a:rPr lang="es-ES_tradnl" dirty="0" smtClean="0"/>
              <a:t> un máximo de 100 remitentes distintos.</a:t>
            </a:r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2" name="Imagen 1" descr="Captura de pantalla 2013-06-13 a la(s) 17.17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789040"/>
            <a:ext cx="70612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0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Funcionalidades</a:t>
            </a:r>
          </a:p>
          <a:p>
            <a:endParaRPr lang="es-ES_tradnl" dirty="0"/>
          </a:p>
          <a:p>
            <a:r>
              <a:rPr lang="es-ES_tradnl" dirty="0" smtClean="0"/>
              <a:t>Compartir la experiencia del juego mediante G+.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95536" y="2708920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Añadir logros ocultos y </a:t>
            </a:r>
            <a:r>
              <a:rPr lang="es-ES_tradnl" dirty="0" smtClean="0"/>
              <a:t>progresivos </a:t>
            </a:r>
            <a:r>
              <a:rPr lang="es-ES_tradnl" dirty="0"/>
              <a:t>para alentar a los usuarios a explorar </a:t>
            </a:r>
            <a:r>
              <a:rPr lang="es-ES_tradnl" dirty="0" smtClean="0"/>
              <a:t>el juego. </a:t>
            </a:r>
          </a:p>
          <a:p>
            <a:endParaRPr lang="es-ES_tradnl" dirty="0"/>
          </a:p>
          <a:p>
            <a:r>
              <a:rPr lang="es-ES_tradnl" dirty="0" smtClean="0"/>
              <a:t>Una </a:t>
            </a:r>
            <a:r>
              <a:rPr lang="es-ES_tradnl" dirty="0"/>
              <a:t>interfaz de </a:t>
            </a:r>
            <a:r>
              <a:rPr lang="es-ES_tradnl" dirty="0" smtClean="0"/>
              <a:t>logros de los usuarios integrada en la plataforma para </a:t>
            </a:r>
            <a:r>
              <a:rPr lang="es-ES_tradnl" dirty="0"/>
              <a:t>mostrar el progreso.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95536" y="4293096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Permite a los </a:t>
            </a:r>
            <a:r>
              <a:rPr lang="es-ES_tradnl" dirty="0"/>
              <a:t>jugadores </a:t>
            </a:r>
            <a:r>
              <a:rPr lang="es-ES_tradnl" dirty="0" smtClean="0"/>
              <a:t>que comparen </a:t>
            </a:r>
            <a:r>
              <a:rPr lang="es-ES_tradnl" dirty="0"/>
              <a:t>las puntuaciones con </a:t>
            </a:r>
            <a:r>
              <a:rPr lang="es-ES_tradnl" dirty="0" smtClean="0"/>
              <a:t>sus amigos </a:t>
            </a:r>
            <a:r>
              <a:rPr lang="es-ES_tradnl" dirty="0"/>
              <a:t>utilizando tablas de </a:t>
            </a:r>
            <a:r>
              <a:rPr lang="es-ES_tradnl" dirty="0" smtClean="0"/>
              <a:t>clasificación.</a:t>
            </a:r>
          </a:p>
          <a:p>
            <a:endParaRPr lang="es-ES_tradnl" dirty="0"/>
          </a:p>
          <a:p>
            <a:r>
              <a:rPr lang="es-ES_tradnl" dirty="0"/>
              <a:t>M</a:t>
            </a:r>
            <a:r>
              <a:rPr lang="es-ES_tradnl" dirty="0" smtClean="0"/>
              <a:t>antiene </a:t>
            </a:r>
            <a:r>
              <a:rPr lang="es-ES_tradnl" dirty="0"/>
              <a:t>automáticamente </a:t>
            </a:r>
            <a:r>
              <a:rPr lang="es-ES_tradnl" dirty="0" smtClean="0"/>
              <a:t>las listas de puntuaciones máximas diarias</a:t>
            </a:r>
            <a:r>
              <a:rPr lang="es-ES_tradnl" dirty="0"/>
              <a:t>, semanales y de todos los tiempos.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784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Funcionalidades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95536" y="2204864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Ofrecer </a:t>
            </a:r>
            <a:r>
              <a:rPr lang="es-ES_tradnl" dirty="0" smtClean="0"/>
              <a:t>una experiencia de juego continuada a </a:t>
            </a:r>
            <a:r>
              <a:rPr lang="es-ES_tradnl" dirty="0"/>
              <a:t>través de todos los dispositivos del usuario.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Permite almacenar </a:t>
            </a:r>
            <a:r>
              <a:rPr lang="es-ES_tradnl" dirty="0"/>
              <a:t>y sincronizar rápidamente los datos del juego en la infraestructura </a:t>
            </a:r>
            <a:r>
              <a:rPr lang="es-ES_tradnl" dirty="0" smtClean="0"/>
              <a:t>de </a:t>
            </a:r>
            <a:r>
              <a:rPr lang="es-ES_tradnl" dirty="0"/>
              <a:t>Google.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395536" y="3789040"/>
            <a:ext cx="849694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Permite hacer más </a:t>
            </a:r>
            <a:r>
              <a:rPr lang="es-ES_tradnl" dirty="0"/>
              <a:t>dinámico </a:t>
            </a:r>
            <a:r>
              <a:rPr lang="es-ES_tradnl" dirty="0" smtClean="0"/>
              <a:t>el juego permitiendo que múltiples </a:t>
            </a:r>
            <a:r>
              <a:rPr lang="es-ES_tradnl" dirty="0"/>
              <a:t>jugadores </a:t>
            </a:r>
            <a:r>
              <a:rPr lang="es-ES_tradnl" dirty="0" smtClean="0"/>
              <a:t>compitan </a:t>
            </a:r>
            <a:r>
              <a:rPr lang="es-ES_tradnl" dirty="0"/>
              <a:t>o </a:t>
            </a:r>
            <a:r>
              <a:rPr lang="es-ES_tradnl" dirty="0" smtClean="0"/>
              <a:t>cooperen </a:t>
            </a:r>
            <a:r>
              <a:rPr lang="es-ES_tradnl" dirty="0"/>
              <a:t>simultáneamente.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Provee el mecanismo para invitar </a:t>
            </a:r>
            <a:r>
              <a:rPr lang="es-ES_tradnl" dirty="0"/>
              <a:t>a </a:t>
            </a:r>
            <a:r>
              <a:rPr lang="es-ES_tradnl" dirty="0" smtClean="0"/>
              <a:t>participar en el juego tanto usuarios registrados como anónimos </a:t>
            </a:r>
            <a:r>
              <a:rPr lang="es-ES_tradnl" dirty="0"/>
              <a:t>y </a:t>
            </a:r>
            <a:r>
              <a:rPr lang="es-ES_tradnl" dirty="0" smtClean="0"/>
              <a:t>para el </a:t>
            </a:r>
            <a:r>
              <a:rPr lang="es-ES_tradnl" dirty="0"/>
              <a:t>intercambio de datos entre los </a:t>
            </a:r>
            <a:r>
              <a:rPr lang="es-ES_tradnl" dirty="0" smtClean="0"/>
              <a:t>usuarios del </a:t>
            </a:r>
            <a:r>
              <a:rPr lang="es-ES_tradnl" dirty="0"/>
              <a:t>juego.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122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</a:t>
            </a:r>
          </a:p>
          <a:p>
            <a:endParaRPr lang="es-ES_tradnl" dirty="0"/>
          </a:p>
          <a:p>
            <a:r>
              <a:rPr lang="es-ES_tradnl" dirty="0" smtClean="0"/>
              <a:t>Instalar Google Play </a:t>
            </a:r>
            <a:r>
              <a:rPr lang="es-ES_tradnl" dirty="0" err="1" smtClean="0"/>
              <a:t>Service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Instalar </a:t>
            </a:r>
            <a:r>
              <a:rPr lang="es-ES_tradnl" dirty="0" err="1" smtClean="0"/>
              <a:t>GameBaseUtils</a:t>
            </a:r>
            <a:r>
              <a:rPr lang="es-ES_tradnl" dirty="0" smtClean="0"/>
              <a:t>.</a:t>
            </a:r>
          </a:p>
        </p:txBody>
      </p:sp>
      <p:pic>
        <p:nvPicPr>
          <p:cNvPr id="4" name="Imagen 3" descr="Captura de pantalla 2013-06-14 a la(s) 11.43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429000"/>
            <a:ext cx="471510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1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R</a:t>
            </a:r>
            <a:r>
              <a:rPr lang="es-ES" dirty="0" smtClean="0"/>
              <a:t>e</a:t>
            </a:r>
            <a:r>
              <a:rPr lang="es-ES_tradnl" dirty="0" err="1" smtClean="0"/>
              <a:t>gistranos</a:t>
            </a:r>
            <a:r>
              <a:rPr lang="es-ES_tradnl" dirty="0" smtClean="0"/>
              <a:t> como desarrollador en el Google Play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284984"/>
            <a:ext cx="625288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8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Añadir nuestro juego al G</a:t>
            </a:r>
            <a:r>
              <a:rPr lang="es-ES" dirty="0" smtClean="0"/>
              <a:t>a</a:t>
            </a:r>
            <a:r>
              <a:rPr lang="es-ES_tradnl" dirty="0" smtClean="0"/>
              <a:t>me </a:t>
            </a:r>
            <a:r>
              <a:rPr lang="es-ES_tradnl" dirty="0" err="1" smtClean="0"/>
              <a:t>Service</a:t>
            </a:r>
            <a:r>
              <a:rPr lang="es-ES_tradnl" dirty="0" smtClean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1" y="3068960"/>
            <a:ext cx="603254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1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Nombre y categoría del juego.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999093"/>
            <a:ext cx="4968552" cy="47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endParaRPr lang="es-ES_tradnl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04864"/>
            <a:ext cx="865013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9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O</a:t>
            </a:r>
            <a:r>
              <a:rPr lang="es-ES" dirty="0" smtClean="0"/>
              <a:t>a</a:t>
            </a:r>
            <a:r>
              <a:rPr lang="es-ES_tradnl" dirty="0" err="1" smtClean="0"/>
              <a:t>uth</a:t>
            </a:r>
            <a:r>
              <a:rPr lang="es-ES_tradnl" dirty="0" smtClean="0"/>
              <a:t> 2.0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5" y="2204864"/>
            <a:ext cx="798444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9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Activamos el API de GCM para </a:t>
            </a:r>
            <a:r>
              <a:rPr lang="es-ES" dirty="0" err="1" smtClean="0"/>
              <a:t>Android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636912"/>
            <a:ext cx="609948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5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O</a:t>
            </a:r>
            <a:r>
              <a:rPr lang="es-ES" dirty="0" smtClean="0"/>
              <a:t>a</a:t>
            </a:r>
            <a:r>
              <a:rPr lang="es-ES_tradnl" dirty="0" err="1" smtClean="0"/>
              <a:t>uth</a:t>
            </a:r>
            <a:r>
              <a:rPr lang="es-ES_tradnl" dirty="0" smtClean="0"/>
              <a:t> 2.0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44686"/>
            <a:ext cx="7056784" cy="47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3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O</a:t>
            </a:r>
            <a:r>
              <a:rPr lang="es-ES" dirty="0" smtClean="0"/>
              <a:t>a</a:t>
            </a:r>
            <a:r>
              <a:rPr lang="es-ES_tradnl" dirty="0" err="1" smtClean="0"/>
              <a:t>uth</a:t>
            </a:r>
            <a:r>
              <a:rPr lang="es-ES_tradnl" dirty="0" smtClean="0"/>
              <a:t> 2.0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92896"/>
            <a:ext cx="850492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6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O</a:t>
            </a:r>
            <a:r>
              <a:rPr lang="es-ES" dirty="0" smtClean="0"/>
              <a:t>a</a:t>
            </a:r>
            <a:r>
              <a:rPr lang="es-ES_tradnl" dirty="0" err="1" smtClean="0"/>
              <a:t>uth</a:t>
            </a:r>
            <a:r>
              <a:rPr lang="es-ES_tradnl" dirty="0" smtClean="0"/>
              <a:t> 2.0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416824" cy="43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O</a:t>
            </a:r>
            <a:r>
              <a:rPr lang="es-ES" dirty="0" smtClean="0"/>
              <a:t>a</a:t>
            </a:r>
            <a:r>
              <a:rPr lang="es-ES_tradnl" dirty="0" err="1" smtClean="0"/>
              <a:t>uth</a:t>
            </a:r>
            <a:r>
              <a:rPr lang="es-ES_tradnl" dirty="0" smtClean="0"/>
              <a:t> 2.0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6120680" cy="46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4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O</a:t>
            </a:r>
            <a:r>
              <a:rPr lang="es-ES" dirty="0" smtClean="0"/>
              <a:t>a</a:t>
            </a:r>
            <a:r>
              <a:rPr lang="es-ES_tradnl" dirty="0" err="1" smtClean="0"/>
              <a:t>uth</a:t>
            </a:r>
            <a:r>
              <a:rPr lang="es-ES_tradnl" dirty="0" smtClean="0"/>
              <a:t> 2.0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8"/>
            <a:ext cx="743760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9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O</a:t>
            </a:r>
            <a:r>
              <a:rPr lang="es-ES" dirty="0" smtClean="0"/>
              <a:t>a</a:t>
            </a:r>
            <a:r>
              <a:rPr lang="es-ES_tradnl" dirty="0" err="1" smtClean="0"/>
              <a:t>uth</a:t>
            </a:r>
            <a:r>
              <a:rPr lang="es-ES_tradnl" dirty="0" smtClean="0"/>
              <a:t> 2.0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2856"/>
            <a:ext cx="5976664" cy="45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9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O</a:t>
            </a:r>
            <a:r>
              <a:rPr lang="es-ES" dirty="0" smtClean="0"/>
              <a:t>a</a:t>
            </a:r>
            <a:r>
              <a:rPr lang="es-ES_tradnl" dirty="0" err="1" smtClean="0"/>
              <a:t>uth</a:t>
            </a:r>
            <a:r>
              <a:rPr lang="es-ES_tradnl" dirty="0" smtClean="0"/>
              <a:t> 2.0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204864"/>
            <a:ext cx="758328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7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O</a:t>
            </a:r>
            <a:r>
              <a:rPr lang="es-ES" dirty="0" smtClean="0"/>
              <a:t>a</a:t>
            </a:r>
            <a:r>
              <a:rPr lang="es-ES_tradnl" dirty="0" err="1" smtClean="0"/>
              <a:t>uth</a:t>
            </a:r>
            <a:r>
              <a:rPr lang="es-ES_tradnl" dirty="0" smtClean="0"/>
              <a:t> 2.0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08920"/>
            <a:ext cx="836831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O</a:t>
            </a:r>
            <a:r>
              <a:rPr lang="es-ES" dirty="0" smtClean="0"/>
              <a:t>a</a:t>
            </a:r>
            <a:r>
              <a:rPr lang="es-ES_tradnl" dirty="0" err="1" smtClean="0"/>
              <a:t>uth</a:t>
            </a:r>
            <a:r>
              <a:rPr lang="es-ES_tradnl" dirty="0" smtClean="0"/>
              <a:t> 2.0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80928"/>
            <a:ext cx="750120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5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Logros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04864"/>
            <a:ext cx="8136904" cy="38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6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Obtenemos el API Key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08920"/>
            <a:ext cx="757351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0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Logros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95536" y="2564904"/>
            <a:ext cx="856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Los logros pueden ser una gran manera de aumentar la participación de </a:t>
            </a:r>
            <a:r>
              <a:rPr lang="es-ES_tradnl" dirty="0" smtClean="0"/>
              <a:t>los usuarios </a:t>
            </a:r>
            <a:r>
              <a:rPr lang="es-ES_tradnl" dirty="0"/>
              <a:t>en </a:t>
            </a:r>
            <a:r>
              <a:rPr lang="es-ES_tradnl" dirty="0" smtClean="0"/>
              <a:t>el juego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Los </a:t>
            </a:r>
            <a:r>
              <a:rPr lang="es-ES_tradnl" dirty="0"/>
              <a:t>logros pueden animar a los jugadores a experimentar con características que no pueden utilizar </a:t>
            </a:r>
            <a:r>
              <a:rPr lang="es-ES_tradnl" dirty="0" smtClean="0"/>
              <a:t>normalmente. </a:t>
            </a:r>
          </a:p>
          <a:p>
            <a:endParaRPr lang="es-ES_tradnl" dirty="0"/>
          </a:p>
          <a:p>
            <a:r>
              <a:rPr lang="es-ES_tradnl" dirty="0" smtClean="0"/>
              <a:t>También </a:t>
            </a:r>
            <a:r>
              <a:rPr lang="es-ES_tradnl" dirty="0"/>
              <a:t>puede ser una forma divertida para </a:t>
            </a:r>
            <a:r>
              <a:rPr lang="es-ES_tradnl" dirty="0" smtClean="0"/>
              <a:t>que los </a:t>
            </a:r>
            <a:r>
              <a:rPr lang="es-ES_tradnl" dirty="0"/>
              <a:t>jugadores </a:t>
            </a:r>
            <a:r>
              <a:rPr lang="es-ES_tradnl" dirty="0" smtClean="0"/>
              <a:t>puedan comparar </a:t>
            </a:r>
            <a:r>
              <a:rPr lang="es-ES_tradnl" dirty="0"/>
              <a:t>su progreso con </a:t>
            </a:r>
            <a:r>
              <a:rPr lang="es-ES_tradnl" dirty="0" smtClean="0"/>
              <a:t>el de los demás.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624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Logros. Elementos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95536" y="2060848"/>
            <a:ext cx="864096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_tradnl" dirty="0"/>
          </a:p>
          <a:p>
            <a:r>
              <a:rPr lang="es-ES_tradnl" b="1" dirty="0" smtClean="0"/>
              <a:t>id </a:t>
            </a:r>
          </a:p>
          <a:p>
            <a:r>
              <a:rPr lang="es-ES_tradnl" dirty="0"/>
              <a:t>E</a:t>
            </a:r>
            <a:r>
              <a:rPr lang="es-ES_tradnl" dirty="0" smtClean="0"/>
              <a:t>s </a:t>
            </a:r>
            <a:r>
              <a:rPr lang="es-ES_tradnl" dirty="0"/>
              <a:t>una cadena única </a:t>
            </a:r>
            <a:r>
              <a:rPr lang="es-ES_tradnl" dirty="0" smtClean="0"/>
              <a:t>generado por </a:t>
            </a:r>
            <a:r>
              <a:rPr lang="es-ES_tradnl" dirty="0"/>
              <a:t>la consola de desarrollo.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b="1" dirty="0" err="1" smtClean="0"/>
              <a:t>name</a:t>
            </a:r>
            <a:r>
              <a:rPr lang="es-ES_tradnl" b="1" dirty="0" smtClean="0"/>
              <a:t> (Nombre)</a:t>
            </a:r>
          </a:p>
          <a:p>
            <a:r>
              <a:rPr lang="es-ES_tradnl" dirty="0"/>
              <a:t>E</a:t>
            </a:r>
            <a:r>
              <a:rPr lang="es-ES_tradnl" dirty="0" smtClean="0"/>
              <a:t>s un </a:t>
            </a:r>
            <a:r>
              <a:rPr lang="es-ES_tradnl" dirty="0"/>
              <a:t>nombre corto </a:t>
            </a:r>
            <a:r>
              <a:rPr lang="es-ES_tradnl" dirty="0" smtClean="0"/>
              <a:t>para el logro.</a:t>
            </a:r>
          </a:p>
          <a:p>
            <a:endParaRPr lang="es-ES_tradnl" dirty="0"/>
          </a:p>
          <a:p>
            <a:r>
              <a:rPr lang="es-ES" b="1" dirty="0" smtClean="0"/>
              <a:t>d</a:t>
            </a:r>
            <a:r>
              <a:rPr lang="es-ES_tradnl" b="1" dirty="0" err="1" smtClean="0"/>
              <a:t>escription</a:t>
            </a:r>
            <a:r>
              <a:rPr lang="es-ES_tradnl" b="1" dirty="0" smtClean="0"/>
              <a:t> (</a:t>
            </a:r>
            <a:r>
              <a:rPr lang="es-ES_tradnl" b="1" dirty="0" err="1" smtClean="0"/>
              <a:t>Descripcion</a:t>
            </a:r>
            <a:r>
              <a:rPr lang="es-ES_tradnl" b="1" dirty="0" smtClean="0"/>
              <a:t>)</a:t>
            </a:r>
          </a:p>
          <a:p>
            <a:r>
              <a:rPr lang="es-ES_tradnl" dirty="0"/>
              <a:t>E</a:t>
            </a:r>
            <a:r>
              <a:rPr lang="es-ES_tradnl" dirty="0" smtClean="0"/>
              <a:t>s </a:t>
            </a:r>
            <a:r>
              <a:rPr lang="es-ES_tradnl" dirty="0"/>
              <a:t>una descripción concisa acerca </a:t>
            </a:r>
            <a:r>
              <a:rPr lang="es-ES_tradnl" dirty="0" smtClean="0"/>
              <a:t>del logro</a:t>
            </a:r>
            <a:r>
              <a:rPr lang="es-ES_tradnl" dirty="0"/>
              <a:t>. </a:t>
            </a:r>
            <a:r>
              <a:rPr lang="es-ES_tradnl" dirty="0" smtClean="0"/>
              <a:t>Explica al jugador como se consigue este logro</a:t>
            </a:r>
          </a:p>
          <a:p>
            <a:endParaRPr lang="es-ES_tradnl" dirty="0"/>
          </a:p>
          <a:p>
            <a:r>
              <a:rPr lang="es-ES_tradnl" b="1" dirty="0" err="1" smtClean="0"/>
              <a:t>icon</a:t>
            </a:r>
            <a:r>
              <a:rPr lang="es-ES_tradnl" b="1" dirty="0" smtClean="0"/>
              <a:t> (Icono)</a:t>
            </a:r>
          </a:p>
          <a:p>
            <a:r>
              <a:rPr lang="es-ES_tradnl" dirty="0"/>
              <a:t>E</a:t>
            </a:r>
            <a:r>
              <a:rPr lang="es-ES_tradnl" dirty="0" smtClean="0"/>
              <a:t>s </a:t>
            </a:r>
            <a:r>
              <a:rPr lang="es-ES_tradnl" dirty="0"/>
              <a:t>un icono cuadrado que se asocia con su logro.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b="1" dirty="0" err="1" smtClean="0"/>
              <a:t>List</a:t>
            </a:r>
            <a:r>
              <a:rPr lang="es-ES_tradnl" b="1" dirty="0" smtClean="0"/>
              <a:t> </a:t>
            </a:r>
            <a:r>
              <a:rPr lang="es-ES_tradnl" b="1" dirty="0" err="1" smtClean="0"/>
              <a:t>Order</a:t>
            </a:r>
            <a:r>
              <a:rPr lang="es-ES_tradnl" b="1" dirty="0" smtClean="0"/>
              <a:t> (Orden del listado)</a:t>
            </a:r>
          </a:p>
          <a:p>
            <a:r>
              <a:rPr lang="es-ES_tradnl" dirty="0" smtClean="0"/>
              <a:t>Orden en el que aparecen los logros conseguidos.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8372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Logros. Elementos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39552" y="2204864"/>
            <a:ext cx="84249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h</a:t>
            </a:r>
            <a:r>
              <a:rPr lang="es-ES_tradnl" b="1" dirty="0" err="1" smtClean="0"/>
              <a:t>idden</a:t>
            </a:r>
            <a:r>
              <a:rPr lang="es-ES_tradnl" b="1" dirty="0" smtClean="0"/>
              <a:t> (Oculto)</a:t>
            </a:r>
          </a:p>
          <a:p>
            <a:r>
              <a:rPr lang="es-ES_tradnl" dirty="0"/>
              <a:t>S</a:t>
            </a:r>
            <a:r>
              <a:rPr lang="es-ES_tradnl" dirty="0" smtClean="0"/>
              <a:t>ignifica </a:t>
            </a:r>
            <a:r>
              <a:rPr lang="es-ES_tradnl" dirty="0"/>
              <a:t>que los detalles sobre el logro se ocultan </a:t>
            </a:r>
            <a:r>
              <a:rPr lang="es-ES_tradnl" dirty="0" smtClean="0"/>
              <a:t>al </a:t>
            </a:r>
            <a:r>
              <a:rPr lang="es-ES_tradnl" dirty="0"/>
              <a:t>jugador. </a:t>
            </a:r>
            <a:endParaRPr lang="es-ES_tradnl" dirty="0" smtClean="0"/>
          </a:p>
          <a:p>
            <a:r>
              <a:rPr lang="es-ES_tradnl" dirty="0" smtClean="0"/>
              <a:t>Se proporciona </a:t>
            </a:r>
            <a:r>
              <a:rPr lang="es-ES_tradnl" dirty="0"/>
              <a:t>una descripción genérica y el icono de marcador de posición para el logro mientras está en un estado oculto. </a:t>
            </a:r>
            <a:endParaRPr lang="es-ES_tradnl" dirty="0" smtClean="0"/>
          </a:p>
          <a:p>
            <a:endParaRPr lang="es-ES_tradnl" dirty="0"/>
          </a:p>
          <a:p>
            <a:r>
              <a:rPr lang="es-ES" b="1" dirty="0"/>
              <a:t>r</a:t>
            </a:r>
            <a:r>
              <a:rPr lang="es-ES_tradnl" b="1" dirty="0" err="1" smtClean="0"/>
              <a:t>evealed</a:t>
            </a:r>
            <a:r>
              <a:rPr lang="es-ES_tradnl" b="1" dirty="0" smtClean="0"/>
              <a:t> (Logros desvelados)</a:t>
            </a:r>
          </a:p>
          <a:p>
            <a:r>
              <a:rPr lang="es-ES_tradnl" dirty="0"/>
              <a:t>S</a:t>
            </a:r>
            <a:r>
              <a:rPr lang="es-ES_tradnl" dirty="0" smtClean="0"/>
              <a:t>ignifica </a:t>
            </a:r>
            <a:r>
              <a:rPr lang="es-ES_tradnl" dirty="0"/>
              <a:t>que el jugador sabe sobre el logro, pero no se ha ganado todavía. La mayoría de los logros comienzan en </a:t>
            </a:r>
            <a:r>
              <a:rPr lang="es-ES_tradnl" dirty="0" smtClean="0"/>
              <a:t>este estado.</a:t>
            </a:r>
          </a:p>
          <a:p>
            <a:endParaRPr lang="es-ES_tradnl" dirty="0"/>
          </a:p>
          <a:p>
            <a:r>
              <a:rPr lang="es-ES" b="1" dirty="0"/>
              <a:t>u</a:t>
            </a:r>
            <a:r>
              <a:rPr lang="es-ES_tradnl" b="1" dirty="0" err="1" smtClean="0"/>
              <a:t>nlocked</a:t>
            </a:r>
            <a:r>
              <a:rPr lang="es-ES_tradnl" b="1" dirty="0" smtClean="0"/>
              <a:t> (Logro logrado)</a:t>
            </a:r>
          </a:p>
          <a:p>
            <a:r>
              <a:rPr lang="es-ES_tradnl" dirty="0"/>
              <a:t>S</a:t>
            </a:r>
            <a:r>
              <a:rPr lang="es-ES_tradnl" dirty="0" smtClean="0"/>
              <a:t>ignifica </a:t>
            </a:r>
            <a:r>
              <a:rPr lang="es-ES_tradnl" dirty="0"/>
              <a:t>que el jugador ha obtenido con </a:t>
            </a:r>
            <a:r>
              <a:rPr lang="es-ES_tradnl" dirty="0" smtClean="0"/>
              <a:t>el </a:t>
            </a:r>
            <a:r>
              <a:rPr lang="es-ES_tradnl" dirty="0"/>
              <a:t>logro. </a:t>
            </a:r>
            <a:endParaRPr lang="es-ES_tradnl" dirty="0" smtClean="0"/>
          </a:p>
          <a:p>
            <a:r>
              <a:rPr lang="es-ES_tradnl" dirty="0" smtClean="0"/>
              <a:t>Se pueden </a:t>
            </a:r>
            <a:r>
              <a:rPr lang="es-ES_tradnl" dirty="0"/>
              <a:t>desbloquear offline. Cuando el juego se pone en línea, se sincroniza </a:t>
            </a:r>
            <a:r>
              <a:rPr lang="es-ES_tradnl" dirty="0" smtClean="0"/>
              <a:t>el </a:t>
            </a:r>
            <a:r>
              <a:rPr lang="es-ES_tradnl" dirty="0"/>
              <a:t>estado de desbloqueo del logro.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766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Logros. Elementos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39552" y="2204864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/>
              <a:t>Incremental </a:t>
            </a:r>
            <a:r>
              <a:rPr lang="es-ES_tradnl" b="1" dirty="0" err="1" smtClean="0"/>
              <a:t>Achievements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539552" y="2708920"/>
            <a:ext cx="83529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Los logros pueden ser </a:t>
            </a:r>
            <a:r>
              <a:rPr lang="es-ES_tradnl" dirty="0" smtClean="0"/>
              <a:t>configurados como incrementales. </a:t>
            </a:r>
          </a:p>
          <a:p>
            <a:endParaRPr lang="es-ES_tradnl" dirty="0"/>
          </a:p>
          <a:p>
            <a:r>
              <a:rPr lang="es-ES_tradnl" dirty="0" smtClean="0"/>
              <a:t>Un logro incremental </a:t>
            </a:r>
            <a:r>
              <a:rPr lang="es-ES_tradnl" dirty="0"/>
              <a:t>implica </a:t>
            </a:r>
            <a:r>
              <a:rPr lang="es-ES_tradnl" dirty="0" smtClean="0"/>
              <a:t>que el jugador hace </a:t>
            </a:r>
            <a:r>
              <a:rPr lang="es-ES_tradnl" dirty="0"/>
              <a:t>el progreso </a:t>
            </a:r>
            <a:r>
              <a:rPr lang="es-ES_tradnl" dirty="0" smtClean="0"/>
              <a:t>de forma gradual durante </a:t>
            </a:r>
            <a:r>
              <a:rPr lang="es-ES_tradnl" dirty="0"/>
              <a:t>un período de tiempo más largo.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 </a:t>
            </a:r>
            <a:r>
              <a:rPr lang="es-ES_tradnl" dirty="0"/>
              <a:t>medida que el jugador avanza hacia el </a:t>
            </a:r>
            <a:r>
              <a:rPr lang="es-ES_tradnl" dirty="0" smtClean="0"/>
              <a:t>logro podemos </a:t>
            </a:r>
            <a:r>
              <a:rPr lang="es-ES_tradnl" dirty="0"/>
              <a:t>informar </a:t>
            </a:r>
            <a:r>
              <a:rPr lang="es-ES_tradnl" dirty="0" smtClean="0"/>
              <a:t>del avance. </a:t>
            </a:r>
            <a:r>
              <a:rPr lang="es-ES_tradnl" dirty="0"/>
              <a:t>parciales del jugador a los servicios de juegos. </a:t>
            </a:r>
            <a:endParaRPr lang="es-ES" dirty="0"/>
          </a:p>
        </p:txBody>
      </p:sp>
      <p:pic>
        <p:nvPicPr>
          <p:cNvPr id="5" name="Imagen 4" descr="Captura de pantalla 2013-06-14 a la(s) 13.43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157192"/>
            <a:ext cx="485643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81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Logros. Elementos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39552" y="2204864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/>
              <a:t>Incremental </a:t>
            </a:r>
            <a:r>
              <a:rPr lang="es-ES_tradnl" b="1" dirty="0" err="1" smtClean="0"/>
              <a:t>Achievements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539552" y="2780928"/>
            <a:ext cx="8496944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Los logros </a:t>
            </a:r>
            <a:r>
              <a:rPr lang="es-ES_tradnl" dirty="0"/>
              <a:t>incrementales son acumulativos a través de </a:t>
            </a:r>
            <a:r>
              <a:rPr lang="es-ES_tradnl" dirty="0" smtClean="0"/>
              <a:t>las sesiones del juego. "</a:t>
            </a:r>
            <a:r>
              <a:rPr lang="es-ES_tradnl" dirty="0"/>
              <a:t>ganar 50 </a:t>
            </a:r>
            <a:r>
              <a:rPr lang="es-ES_tradnl" dirty="0" smtClean="0"/>
              <a:t>partidos”</a:t>
            </a:r>
          </a:p>
          <a:p>
            <a:endParaRPr lang="es-ES_tradnl" dirty="0"/>
          </a:p>
          <a:p>
            <a:r>
              <a:rPr lang="es-ES_tradnl" dirty="0" smtClean="0"/>
              <a:t>Debemos definir </a:t>
            </a:r>
            <a:r>
              <a:rPr lang="es-ES_tradnl" dirty="0"/>
              <a:t>el número total de pasos necesarios para desbloquearlo (debe ser un número entre 2 y 10.000).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Debemos informar de los avances del usuario a la plataforma. </a:t>
            </a:r>
          </a:p>
          <a:p>
            <a:endParaRPr lang="es-ES_tradnl" dirty="0" smtClean="0"/>
          </a:p>
          <a:p>
            <a:r>
              <a:rPr lang="es-ES_tradnl" dirty="0" smtClean="0"/>
              <a:t>Una </a:t>
            </a:r>
            <a:r>
              <a:rPr lang="es-ES_tradnl" dirty="0"/>
              <a:t>vez que el número total de pasos alcanza el valor de desbloqueo, el logro se desbloquea (aunque </a:t>
            </a:r>
            <a:r>
              <a:rPr lang="es-ES_tradnl" dirty="0" smtClean="0"/>
              <a:t>estuviese </a:t>
            </a:r>
            <a:r>
              <a:rPr lang="es-ES_tradnl" dirty="0"/>
              <a:t>escondido).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425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Logros. Elementos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39552" y="2204864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/>
              <a:t>Points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39552" y="2708920"/>
            <a:ext cx="84249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Los logros tienen un valor de puntos asociados a ellos.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 puntuación del </a:t>
            </a:r>
            <a:r>
              <a:rPr lang="es-ES_tradnl" dirty="0"/>
              <a:t>jugador debe ser un múltiplo de 5 y un juego nunca puede tener un total de más de 1.000 puntos </a:t>
            </a:r>
            <a:r>
              <a:rPr lang="es-ES_tradnl" dirty="0" smtClean="0"/>
              <a:t>para sus </a:t>
            </a:r>
            <a:r>
              <a:rPr lang="es-ES_tradnl" dirty="0"/>
              <a:t>logros 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Un logro no puede </a:t>
            </a:r>
            <a:r>
              <a:rPr lang="es-ES_tradnl" dirty="0"/>
              <a:t>tener más de 200 puntos.</a:t>
            </a:r>
          </a:p>
          <a:p>
            <a:endParaRPr lang="es-ES_tradnl" dirty="0"/>
          </a:p>
          <a:p>
            <a:r>
              <a:rPr lang="es-ES_tradnl" dirty="0"/>
              <a:t>El valor del punto se utiliza para el seguimiento interno y no se mostrará al jugador.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 permite cambiar el valor del </a:t>
            </a:r>
            <a:r>
              <a:rPr lang="es-ES_tradnl" dirty="0"/>
              <a:t>punto </a:t>
            </a:r>
            <a:r>
              <a:rPr lang="es-ES_tradnl" dirty="0" smtClean="0"/>
              <a:t>de los </a:t>
            </a:r>
            <a:r>
              <a:rPr lang="es-ES_tradnl" dirty="0"/>
              <a:t>logros a medida que añada nuevos contenidos y nuevos logros a su juego.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579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Logros. Elementos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95536" y="220486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 juego debe tener al menos cinco logros antes de que pueda ser publicado. 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95536" y="278092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Una vez que se publica un logro, su estado inicial (oculto o revelado) y su tipo (incremental o estándar) es fijo y no se pueden cambiar.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395536" y="3717032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Una vez que </a:t>
            </a:r>
            <a:r>
              <a:rPr lang="es-ES_tradnl" dirty="0" smtClean="0"/>
              <a:t>el logro </a:t>
            </a:r>
            <a:r>
              <a:rPr lang="es-ES_tradnl" dirty="0"/>
              <a:t>ha sido publicado, no se puede eliminar.</a:t>
            </a:r>
          </a:p>
          <a:p>
            <a:endParaRPr lang="es-ES_tradnl" dirty="0"/>
          </a:p>
          <a:p>
            <a:r>
              <a:rPr lang="es-ES_tradnl" dirty="0"/>
              <a:t>Sólo </a:t>
            </a:r>
            <a:r>
              <a:rPr lang="es-ES_tradnl" dirty="0" smtClean="0"/>
              <a:t>podemos eliminar </a:t>
            </a:r>
            <a:r>
              <a:rPr lang="es-ES_tradnl" dirty="0"/>
              <a:t>un logro en un </a:t>
            </a:r>
            <a:r>
              <a:rPr lang="es-ES_tradnl" dirty="0" smtClean="0"/>
              <a:t>estado de </a:t>
            </a:r>
            <a:r>
              <a:rPr lang="es-ES_tradnl" dirty="0"/>
              <a:t>pre-</a:t>
            </a:r>
            <a:r>
              <a:rPr lang="es-ES_tradnl" dirty="0" smtClean="0"/>
              <a:t>publicación.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895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Logros. Elementos</a:t>
            </a:r>
          </a:p>
        </p:txBody>
      </p:sp>
      <p:pic>
        <p:nvPicPr>
          <p:cNvPr id="3" name="Imagen 2" descr="Captura de pantalla 2013-06-14 a la(s) 14.06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132856"/>
            <a:ext cx="6372200" cy="431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Logros. Identificador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96952"/>
            <a:ext cx="7961339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0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Clasificaciones.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95536" y="2060848"/>
            <a:ext cx="86409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El SDK se </a:t>
            </a:r>
            <a:r>
              <a:rPr lang="es-ES_tradnl" dirty="0"/>
              <a:t>hará cargo de la gestión de la mayoría de los aspectos de </a:t>
            </a:r>
            <a:r>
              <a:rPr lang="es-ES_tradnl" dirty="0" smtClean="0"/>
              <a:t>una </a:t>
            </a:r>
            <a:r>
              <a:rPr lang="es-ES_tradnl" dirty="0" smtClean="0"/>
              <a:t>clasificación.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Se encarga de presentar </a:t>
            </a:r>
            <a:r>
              <a:rPr lang="es-ES_tradnl" dirty="0"/>
              <a:t>la puntuación del jugador </a:t>
            </a:r>
            <a:r>
              <a:rPr lang="es-ES_tradnl" dirty="0" smtClean="0"/>
              <a:t>en </a:t>
            </a:r>
            <a:r>
              <a:rPr lang="es-ES_tradnl" dirty="0"/>
              <a:t>una o más tablas </a:t>
            </a:r>
            <a:r>
              <a:rPr lang="es-ES_tradnl" dirty="0" smtClean="0"/>
              <a:t>especificadas en el PLAY.</a:t>
            </a:r>
          </a:p>
          <a:p>
            <a:endParaRPr lang="es-ES_tradnl" dirty="0"/>
          </a:p>
          <a:p>
            <a:r>
              <a:rPr lang="es-ES_tradnl" dirty="0" smtClean="0"/>
              <a:t>Comprueba si la puntuación actual es </a:t>
            </a:r>
            <a:r>
              <a:rPr lang="es-ES_tradnl" dirty="0"/>
              <a:t>mejor que </a:t>
            </a:r>
            <a:r>
              <a:rPr lang="es-ES_tradnl" dirty="0" smtClean="0"/>
              <a:t>la de la clasificación del jugador.</a:t>
            </a:r>
          </a:p>
          <a:p>
            <a:endParaRPr lang="es-ES_tradnl" dirty="0"/>
          </a:p>
          <a:p>
            <a:r>
              <a:rPr lang="es-ES_tradnl" dirty="0" smtClean="0"/>
              <a:t>Envía un </a:t>
            </a:r>
            <a:r>
              <a:rPr lang="es-ES_tradnl" dirty="0"/>
              <a:t>informe de resultados </a:t>
            </a:r>
            <a:r>
              <a:rPr lang="es-ES_tradnl" dirty="0" smtClean="0"/>
              <a:t>a la aplicación. </a:t>
            </a:r>
          </a:p>
          <a:p>
            <a:endParaRPr lang="es-ES_tradnl" dirty="0"/>
          </a:p>
          <a:p>
            <a:r>
              <a:rPr lang="es-ES_tradnl" dirty="0" smtClean="0"/>
              <a:t>El informe </a:t>
            </a:r>
            <a:r>
              <a:rPr lang="es-ES_tradnl" dirty="0"/>
              <a:t>indica </a:t>
            </a:r>
            <a:r>
              <a:rPr lang="es-ES_tradnl" dirty="0" smtClean="0"/>
              <a:t>al juego si es </a:t>
            </a:r>
            <a:r>
              <a:rPr lang="es-ES_tradnl" dirty="0"/>
              <a:t>su nueva </a:t>
            </a:r>
            <a:r>
              <a:rPr lang="es-ES_tradnl" dirty="0" smtClean="0"/>
              <a:t>mejor puntuación </a:t>
            </a:r>
            <a:r>
              <a:rPr lang="es-ES_tradnl" dirty="0"/>
              <a:t>diaria, semanal o de todos los tiempos.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recuperar los resultados de un jugador </a:t>
            </a:r>
            <a:r>
              <a:rPr lang="es-ES_tradnl" dirty="0" smtClean="0"/>
              <a:t>especificamos su marco de tiempo (Diaria/Semanal/Total) y el tipo de clasificación (Social/Pública). </a:t>
            </a:r>
          </a:p>
        </p:txBody>
      </p:sp>
    </p:spTree>
    <p:extLst>
      <p:ext uri="{BB962C8B-B14F-4D97-AF65-F5344CB8AC3E}">
        <p14:creationId xmlns:p14="http://schemas.microsoft.com/office/powerpoint/2010/main" val="409636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Obtenemos el API Key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76872"/>
            <a:ext cx="641908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0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Clasificaciones.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95536" y="2060848"/>
            <a:ext cx="86409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Podemos crear mas de una Clasificación.(</a:t>
            </a:r>
            <a:r>
              <a:rPr lang="es-ES" dirty="0" err="1" smtClean="0"/>
              <a:t>max</a:t>
            </a:r>
            <a:r>
              <a:rPr lang="es-ES" dirty="0" smtClean="0"/>
              <a:t> 100)</a:t>
            </a:r>
          </a:p>
          <a:p>
            <a:endParaRPr lang="es-ES" dirty="0"/>
          </a:p>
          <a:p>
            <a:r>
              <a:rPr lang="es-ES" dirty="0" smtClean="0"/>
              <a:t>El SDK crea tres versiones de la clasificación de forma automática. (Diaria/Semanal/Total)</a:t>
            </a:r>
          </a:p>
          <a:p>
            <a:endParaRPr lang="es-ES" dirty="0"/>
          </a:p>
          <a:p>
            <a:r>
              <a:rPr lang="es-ES" dirty="0" smtClean="0"/>
              <a:t>La diaria se resetea a media noche. (PST)</a:t>
            </a:r>
          </a:p>
          <a:p>
            <a:endParaRPr lang="es-ES" dirty="0"/>
          </a:p>
          <a:p>
            <a:r>
              <a:rPr lang="es-ES" dirty="0" smtClean="0"/>
              <a:t>La semanal los sábados a media noche. (PST)</a:t>
            </a:r>
          </a:p>
          <a:p>
            <a:endParaRPr lang="es-ES" dirty="0"/>
          </a:p>
          <a:p>
            <a:r>
              <a:rPr lang="es-ES" dirty="0" smtClean="0"/>
              <a:t>El SDK permite mostrar dos versiones de la clasificación.</a:t>
            </a:r>
          </a:p>
          <a:p>
            <a:endParaRPr lang="es-ES" dirty="0"/>
          </a:p>
          <a:p>
            <a:r>
              <a:rPr lang="es-ES" dirty="0" smtClean="0"/>
              <a:t>Social: Asociada a </a:t>
            </a:r>
            <a:r>
              <a:rPr lang="es-ES" dirty="0" err="1" smtClean="0"/>
              <a:t>circulos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Pública: A todo el mundo en G+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789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Clasificaciones.</a:t>
            </a:r>
          </a:p>
        </p:txBody>
      </p:sp>
      <p:pic>
        <p:nvPicPr>
          <p:cNvPr id="3" name="Imagen 2" descr="Captura de pantalla 2013-06-15 a la(s) 17.0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64904"/>
            <a:ext cx="8028384" cy="27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7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Clasificaciones. Atributos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95536" y="2056685"/>
            <a:ext cx="8496944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/>
              <a:t>ID </a:t>
            </a:r>
            <a:endParaRPr lang="es-ES_tradnl" b="1" dirty="0" smtClean="0"/>
          </a:p>
          <a:p>
            <a:r>
              <a:rPr lang="es-ES_tradnl" dirty="0"/>
              <a:t>E</a:t>
            </a:r>
            <a:r>
              <a:rPr lang="es-ES_tradnl" dirty="0" smtClean="0"/>
              <a:t>s </a:t>
            </a:r>
            <a:r>
              <a:rPr lang="es-ES_tradnl" dirty="0"/>
              <a:t>una cadena única que </a:t>
            </a:r>
            <a:r>
              <a:rPr lang="es-ES_tradnl" dirty="0" smtClean="0"/>
              <a:t>genera la consola de desarrollo.</a:t>
            </a:r>
          </a:p>
          <a:p>
            <a:r>
              <a:rPr lang="es-ES_tradnl" dirty="0"/>
              <a:t>I</a:t>
            </a:r>
            <a:r>
              <a:rPr lang="es-ES_tradnl" dirty="0" smtClean="0"/>
              <a:t>dentificador </a:t>
            </a:r>
            <a:r>
              <a:rPr lang="es-ES_tradnl" dirty="0"/>
              <a:t>único para referirse a </a:t>
            </a:r>
            <a:r>
              <a:rPr lang="es-ES_tradnl" dirty="0" smtClean="0"/>
              <a:t>una clasificación.</a:t>
            </a:r>
          </a:p>
          <a:p>
            <a:endParaRPr lang="es-ES_tradnl" dirty="0"/>
          </a:p>
          <a:p>
            <a:r>
              <a:rPr lang="es-ES_tradnl" b="1" dirty="0" err="1" smtClean="0"/>
              <a:t>Name</a:t>
            </a:r>
            <a:endParaRPr lang="es-ES_tradnl" b="1" dirty="0" smtClean="0"/>
          </a:p>
          <a:p>
            <a:r>
              <a:rPr lang="es-ES_tradnl" dirty="0"/>
              <a:t>E</a:t>
            </a:r>
            <a:r>
              <a:rPr lang="es-ES_tradnl" dirty="0" smtClean="0"/>
              <a:t>s </a:t>
            </a:r>
            <a:r>
              <a:rPr lang="es-ES_tradnl" dirty="0"/>
              <a:t>un nombre corto </a:t>
            </a:r>
            <a:r>
              <a:rPr lang="es-ES_tradnl" dirty="0" smtClean="0"/>
              <a:t>para la clasificación</a:t>
            </a:r>
          </a:p>
          <a:p>
            <a:endParaRPr lang="es-ES_tradnl" dirty="0"/>
          </a:p>
          <a:p>
            <a:r>
              <a:rPr lang="es-ES_tradnl" b="1" dirty="0" err="1" smtClean="0"/>
              <a:t>Icon</a:t>
            </a:r>
            <a:r>
              <a:rPr lang="es-ES_tradnl" dirty="0" smtClean="0"/>
              <a:t> </a:t>
            </a:r>
          </a:p>
          <a:p>
            <a:r>
              <a:rPr lang="es-ES_tradnl" dirty="0"/>
              <a:t>E</a:t>
            </a:r>
            <a:r>
              <a:rPr lang="es-ES_tradnl" dirty="0" smtClean="0"/>
              <a:t>s </a:t>
            </a:r>
            <a:r>
              <a:rPr lang="es-ES_tradnl" dirty="0"/>
              <a:t>un icono cuadrado que se asociará con su clasificación.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b="1" dirty="0" err="1" smtClean="0"/>
              <a:t>List</a:t>
            </a:r>
            <a:r>
              <a:rPr lang="es-ES_tradnl" b="1" dirty="0" smtClean="0"/>
              <a:t> </a:t>
            </a:r>
            <a:r>
              <a:rPr lang="es-ES_tradnl" b="1" dirty="0" err="1" smtClean="0"/>
              <a:t>Order</a:t>
            </a:r>
            <a:r>
              <a:rPr lang="es-ES_tradnl" b="1" dirty="0" smtClean="0"/>
              <a:t> </a:t>
            </a:r>
          </a:p>
          <a:p>
            <a:r>
              <a:rPr lang="es-ES_tradnl" dirty="0" smtClean="0"/>
              <a:t>Es el </a:t>
            </a:r>
            <a:r>
              <a:rPr lang="es-ES_tradnl" dirty="0"/>
              <a:t>orden en el que aparecerá la tabla de clasificación cuando un jugador ve las tablas asociadas a su juego</a:t>
            </a:r>
            <a:r>
              <a:rPr lang="es-ES_tradnl" dirty="0" smtClean="0"/>
              <a:t>.</a:t>
            </a:r>
          </a:p>
          <a:p>
            <a:endParaRPr lang="es-ES_tradnl" dirty="0" smtClean="0"/>
          </a:p>
          <a:p>
            <a:r>
              <a:rPr lang="es-ES_tradnl" b="1" dirty="0" err="1" smtClean="0"/>
              <a:t>Limits</a:t>
            </a:r>
            <a:endParaRPr lang="es-ES_tradnl" b="1" dirty="0"/>
          </a:p>
          <a:p>
            <a:r>
              <a:rPr lang="es-ES_tradnl" dirty="0" smtClean="0"/>
              <a:t>Son valores </a:t>
            </a:r>
            <a:r>
              <a:rPr lang="es-ES_tradnl" dirty="0"/>
              <a:t>opcionales que definen los límites inferior y superior de las puntuaciones que se permiten en </a:t>
            </a:r>
            <a:r>
              <a:rPr lang="es-ES_tradnl" dirty="0" smtClean="0"/>
              <a:t>la clasificación.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119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Clasificaciones. Atributos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95536" y="2420888"/>
            <a:ext cx="84969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/>
              <a:t>Ordering</a:t>
            </a:r>
            <a:endParaRPr lang="es-ES_tradnl" b="1" dirty="0" smtClean="0"/>
          </a:p>
          <a:p>
            <a:r>
              <a:rPr lang="es-ES" dirty="0" smtClean="0"/>
              <a:t>T</a:t>
            </a:r>
            <a:r>
              <a:rPr lang="es-ES_tradnl" dirty="0" err="1" smtClean="0"/>
              <a:t>iene</a:t>
            </a:r>
            <a:r>
              <a:rPr lang="es-ES_tradnl" dirty="0" smtClean="0"/>
              <a:t> dos posibles valores:</a:t>
            </a:r>
          </a:p>
          <a:p>
            <a:endParaRPr lang="es-ES_tradnl" dirty="0"/>
          </a:p>
          <a:p>
            <a:pPr lvl="1"/>
            <a:r>
              <a:rPr lang="es-ES_tradnl" b="1" dirty="0" err="1" smtClean="0"/>
              <a:t>Larger</a:t>
            </a:r>
            <a:r>
              <a:rPr lang="es-ES_tradnl" b="1" dirty="0" smtClean="0"/>
              <a:t> </a:t>
            </a:r>
            <a:r>
              <a:rPr lang="es-ES_tradnl" b="1" dirty="0" err="1" smtClean="0"/>
              <a:t>is</a:t>
            </a:r>
            <a:r>
              <a:rPr lang="es-ES_tradnl" b="1" dirty="0" smtClean="0"/>
              <a:t> </a:t>
            </a:r>
            <a:r>
              <a:rPr lang="es-ES_tradnl" b="1" dirty="0" err="1" smtClean="0"/>
              <a:t>better</a:t>
            </a:r>
            <a:endParaRPr lang="es-ES_tradnl" b="1" dirty="0" smtClean="0"/>
          </a:p>
          <a:p>
            <a:pPr lvl="1"/>
            <a:endParaRPr lang="es-ES_tradnl" dirty="0"/>
          </a:p>
          <a:p>
            <a:pPr lvl="1"/>
            <a:r>
              <a:rPr lang="es-ES_tradnl" dirty="0" smtClean="0"/>
              <a:t>Es el orden </a:t>
            </a:r>
            <a:r>
              <a:rPr lang="es-ES_tradnl" dirty="0"/>
              <a:t>que se ve en la mayoría de juegos donde los jugadores ganan puntos</a:t>
            </a:r>
            <a:r>
              <a:rPr lang="es-ES_tradnl" dirty="0" smtClean="0"/>
              <a:t>.</a:t>
            </a:r>
          </a:p>
          <a:p>
            <a:pPr lvl="1"/>
            <a:endParaRPr lang="es-ES_tradnl" dirty="0"/>
          </a:p>
          <a:p>
            <a:pPr lvl="1"/>
            <a:r>
              <a:rPr lang="es-ES_tradnl" b="1" dirty="0" err="1" smtClean="0"/>
              <a:t>Smaller</a:t>
            </a:r>
            <a:r>
              <a:rPr lang="es-ES_tradnl" b="1" dirty="0" smtClean="0"/>
              <a:t> </a:t>
            </a:r>
            <a:r>
              <a:rPr lang="es-ES_tradnl" b="1" dirty="0" err="1" smtClean="0"/>
              <a:t>is</a:t>
            </a:r>
            <a:r>
              <a:rPr lang="es-ES_tradnl" b="1" dirty="0" smtClean="0"/>
              <a:t> </a:t>
            </a:r>
            <a:r>
              <a:rPr lang="es-ES_tradnl" b="1" dirty="0" err="1" smtClean="0"/>
              <a:t>better</a:t>
            </a:r>
            <a:endParaRPr lang="es-ES_tradnl" b="1" dirty="0" smtClean="0"/>
          </a:p>
          <a:p>
            <a:pPr lvl="1"/>
            <a:endParaRPr lang="es-ES_tradnl" dirty="0" smtClean="0"/>
          </a:p>
          <a:p>
            <a:pPr lvl="1"/>
            <a:r>
              <a:rPr lang="es-ES_tradnl" dirty="0" smtClean="0"/>
              <a:t>Es típica de los juegos de tiempo, donde ser mas rápido es mejor.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38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Clasificaciones. Atributos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95536" y="2348880"/>
            <a:ext cx="849694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/>
              <a:t>Score</a:t>
            </a:r>
          </a:p>
          <a:p>
            <a:endParaRPr lang="es-ES_tradnl" b="1" dirty="0" smtClean="0"/>
          </a:p>
          <a:p>
            <a:r>
              <a:rPr lang="es-ES_tradnl" dirty="0" smtClean="0"/>
              <a:t>Internamente son Long </a:t>
            </a:r>
            <a:r>
              <a:rPr lang="es-ES_tradnl" dirty="0" err="1" smtClean="0"/>
              <a:t>Integer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Podemos modificar su presentación.</a:t>
            </a:r>
            <a:endParaRPr lang="es-ES_tradnl" dirty="0"/>
          </a:p>
          <a:p>
            <a:pPr marL="742950" lvl="1" indent="-285750">
              <a:buFont typeface="Arial"/>
              <a:buChar char="•"/>
            </a:pPr>
            <a:endParaRPr lang="es-ES_tradnl" dirty="0"/>
          </a:p>
          <a:p>
            <a:pPr marL="742950" lvl="1" indent="-285750">
              <a:buFont typeface="Arial"/>
              <a:buChar char="•"/>
            </a:pPr>
            <a:r>
              <a:rPr lang="es-ES_tradnl" dirty="0"/>
              <a:t>R</a:t>
            </a:r>
            <a:r>
              <a:rPr lang="es-ES_tradnl" dirty="0" smtClean="0"/>
              <a:t>esultados </a:t>
            </a:r>
            <a:r>
              <a:rPr lang="es-ES_tradnl" dirty="0"/>
              <a:t>como números. </a:t>
            </a:r>
            <a:endParaRPr lang="es-ES_tradnl" dirty="0" smtClean="0"/>
          </a:p>
          <a:p>
            <a:pPr marL="742950" lvl="1" indent="-285750">
              <a:buFont typeface="Arial"/>
              <a:buChar char="•"/>
            </a:pPr>
            <a:endParaRPr lang="es-ES_tradnl" dirty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Resultados como tiempos.</a:t>
            </a:r>
          </a:p>
          <a:p>
            <a:pPr marL="742950" lvl="1" indent="-285750">
              <a:buFont typeface="Arial"/>
              <a:buChar char="•"/>
            </a:pPr>
            <a:endParaRPr lang="es-ES_tradnl" dirty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Resultados como moneda.</a:t>
            </a:r>
          </a:p>
          <a:p>
            <a:endParaRPr lang="es-ES_tradnl" dirty="0" smtClean="0"/>
          </a:p>
          <a:p>
            <a:r>
              <a:rPr lang="es-ES_tradnl" dirty="0" smtClean="0"/>
              <a:t>Podemos especificar las unidades.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59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Clasificaciones. Atributos</a:t>
            </a:r>
          </a:p>
        </p:txBody>
      </p:sp>
      <p:pic>
        <p:nvPicPr>
          <p:cNvPr id="4" name="Imagen 3" descr="Captura de pantalla 2013-06-15 a la(s) 17.15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5563219" cy="42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3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Clasificaciones. Atributos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187624" y="2420888"/>
            <a:ext cx="63950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Una vez creada y publicada no puede ser eliminada.</a:t>
            </a:r>
          </a:p>
          <a:p>
            <a:endParaRPr lang="es-ES" dirty="0"/>
          </a:p>
          <a:p>
            <a:r>
              <a:rPr lang="es-ES" dirty="0" smtClean="0"/>
              <a:t>Unas vez creada y publicada no podemos cambiar su orden.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 descr="Captura de pantalla 2013-06-15 a la(s) 17.39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49080"/>
            <a:ext cx="7164288" cy="18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60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Publishing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76872"/>
            <a:ext cx="808458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2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Publishing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10078"/>
            <a:ext cx="8084583" cy="260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6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Preparación. Alta en la D</a:t>
            </a:r>
            <a:r>
              <a:rPr lang="es-ES" dirty="0" smtClean="0"/>
              <a:t>e</a:t>
            </a:r>
            <a:r>
              <a:rPr lang="es-ES_tradnl" dirty="0" err="1" smtClean="0"/>
              <a:t>veloper</a:t>
            </a:r>
            <a:r>
              <a:rPr lang="es-ES_tradnl" dirty="0" smtClean="0"/>
              <a:t> </a:t>
            </a:r>
            <a:r>
              <a:rPr lang="es-ES_tradnl" dirty="0" err="1" smtClean="0"/>
              <a:t>Console</a:t>
            </a:r>
            <a:r>
              <a:rPr lang="es-ES_tradnl" dirty="0" smtClean="0"/>
              <a:t>. Publishing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04864"/>
            <a:ext cx="6192688" cy="439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8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Cloud </a:t>
            </a:r>
            <a:r>
              <a:rPr lang="es-ES" smtClean="0"/>
              <a:t>Message.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Obtenemos el API Key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2936"/>
            <a:ext cx="8004893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4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Añadir </a:t>
            </a:r>
            <a:r>
              <a:rPr lang="es-ES_tradnl" dirty="0" err="1" smtClean="0"/>
              <a:t>Application</a:t>
            </a:r>
            <a:r>
              <a:rPr lang="es-ES_tradnl" dirty="0" smtClean="0"/>
              <a:t> ID en el </a:t>
            </a:r>
            <a:r>
              <a:rPr lang="es-ES_tradnl" dirty="0" err="1" smtClean="0"/>
              <a:t>manifest</a:t>
            </a:r>
            <a:endParaRPr lang="es-ES_tradnl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2564904"/>
            <a:ext cx="697817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Añadir los identificadores de los logros y las clasificaciones.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20888"/>
            <a:ext cx="751142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1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Inicializar el “</a:t>
            </a:r>
            <a:r>
              <a:rPr lang="es-ES_tradnl" dirty="0" err="1" smtClean="0"/>
              <a:t>Game</a:t>
            </a:r>
            <a:r>
              <a:rPr lang="es-ES_tradnl" dirty="0" smtClean="0"/>
              <a:t> </a:t>
            </a:r>
            <a:r>
              <a:rPr lang="es-ES_tradnl" dirty="0" err="1" smtClean="0"/>
              <a:t>Client</a:t>
            </a:r>
            <a:r>
              <a:rPr lang="es-ES_tradnl" dirty="0" smtClean="0"/>
              <a:t>”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02580" y="2017057"/>
            <a:ext cx="856190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objeto </a:t>
            </a:r>
            <a:r>
              <a:rPr lang="es-ES_tradnl" dirty="0" smtClean="0"/>
              <a:t>“</a:t>
            </a:r>
            <a:r>
              <a:rPr lang="es-ES_tradnl" dirty="0" err="1" smtClean="0"/>
              <a:t>GameClient</a:t>
            </a:r>
            <a:r>
              <a:rPr lang="es-ES_tradnl" dirty="0" smtClean="0"/>
              <a:t>” </a:t>
            </a:r>
            <a:r>
              <a:rPr lang="es-ES_tradnl" dirty="0"/>
              <a:t>se utiliza para comunicarse con el servicio de Google Play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Primero debe </a:t>
            </a:r>
            <a:r>
              <a:rPr lang="es-ES_tradnl" dirty="0"/>
              <a:t>establecer una conexión asíncrona con el servicio de Google Play.</a:t>
            </a:r>
          </a:p>
          <a:p>
            <a:endParaRPr lang="es-ES_tradnl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 smtClean="0"/>
              <a:t>Agregar la biblioteca de Google Play </a:t>
            </a:r>
            <a:r>
              <a:rPr lang="es-ES_tradnl" dirty="0" err="1" smtClean="0"/>
              <a:t>Services</a:t>
            </a:r>
            <a:r>
              <a:rPr lang="es-ES_tradnl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 smtClean="0"/>
              <a:t>Agregar el proyecto “</a:t>
            </a:r>
            <a:r>
              <a:rPr lang="es-ES_tradnl" dirty="0" err="1" smtClean="0"/>
              <a:t>BaseGame</a:t>
            </a:r>
            <a:r>
              <a:rPr lang="es-ES_tradnl" dirty="0" smtClean="0"/>
              <a:t>”.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/games/services/downloads/</a:t>
            </a: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endParaRPr lang="es-ES_tradnl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 smtClean="0"/>
              <a:t>Extender la </a:t>
            </a:r>
            <a:r>
              <a:rPr lang="es-ES_tradnl" dirty="0"/>
              <a:t>clase </a:t>
            </a:r>
            <a:r>
              <a:rPr lang="es-ES_tradnl" dirty="0" err="1" smtClean="0"/>
              <a:t>BaseGameActivity</a:t>
            </a:r>
            <a:r>
              <a:rPr lang="es-ES_tradnl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/>
              <a:t>Añadir </a:t>
            </a:r>
            <a:r>
              <a:rPr lang="es-ES_tradnl" dirty="0" smtClean="0"/>
              <a:t>el botón </a:t>
            </a:r>
            <a:r>
              <a:rPr lang="es-ES_tradnl" dirty="0"/>
              <a:t>de </a:t>
            </a:r>
            <a:r>
              <a:rPr lang="es-ES_tradnl" dirty="0" smtClean="0"/>
              <a:t>“</a:t>
            </a:r>
            <a:r>
              <a:rPr lang="es-ES_tradnl" dirty="0" err="1" smtClean="0"/>
              <a:t>Sign</a:t>
            </a:r>
            <a:r>
              <a:rPr lang="es-ES_tradnl" dirty="0" smtClean="0"/>
              <a:t> in </a:t>
            </a:r>
            <a:r>
              <a:rPr lang="es-ES_tradnl" dirty="0" err="1" smtClean="0"/>
              <a:t>with</a:t>
            </a:r>
            <a:r>
              <a:rPr lang="es-ES_tradnl" dirty="0" smtClean="0"/>
              <a:t> Google”.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/>
              <a:t>Agregar un botón Cerrar sesión</a:t>
            </a:r>
            <a:r>
              <a:rPr lang="es-ES_tradnl" dirty="0" smtClean="0"/>
              <a:t>. (Opcional pero muy recomendado).</a:t>
            </a:r>
          </a:p>
        </p:txBody>
      </p:sp>
    </p:spTree>
    <p:extLst>
      <p:ext uri="{BB962C8B-B14F-4D97-AF65-F5344CB8AC3E}">
        <p14:creationId xmlns:p14="http://schemas.microsoft.com/office/powerpoint/2010/main" val="235183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Inicializar el “</a:t>
            </a:r>
            <a:r>
              <a:rPr lang="es-ES_tradnl" dirty="0" err="1" smtClean="0"/>
              <a:t>Game</a:t>
            </a:r>
            <a:r>
              <a:rPr lang="es-ES_tradnl" dirty="0" smtClean="0"/>
              <a:t> </a:t>
            </a:r>
            <a:r>
              <a:rPr lang="es-ES_tradnl" dirty="0" err="1" smtClean="0"/>
              <a:t>Client</a:t>
            </a:r>
            <a:r>
              <a:rPr lang="es-ES_tradnl" dirty="0" smtClean="0"/>
              <a:t>”</a:t>
            </a:r>
          </a:p>
        </p:txBody>
      </p:sp>
      <p:pic>
        <p:nvPicPr>
          <p:cNvPr id="4" name="Imagen 3" descr="Captura de pantalla 2013-06-15 a la(s) 18.40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988840"/>
            <a:ext cx="6408712" cy="812372"/>
          </a:xfrm>
          <a:prstGeom prst="rect">
            <a:avLst/>
          </a:prstGeom>
        </p:spPr>
      </p:pic>
      <p:pic>
        <p:nvPicPr>
          <p:cNvPr id="5" name="Imagen 4" descr="Captura de pantalla 2013-06-15 a la(s) 18.40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24944"/>
            <a:ext cx="538969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8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Inicializar el “</a:t>
            </a:r>
            <a:r>
              <a:rPr lang="es-ES_tradnl" dirty="0" err="1" smtClean="0"/>
              <a:t>Game</a:t>
            </a:r>
            <a:r>
              <a:rPr lang="es-ES_tradnl" dirty="0" smtClean="0"/>
              <a:t> </a:t>
            </a:r>
            <a:r>
              <a:rPr lang="es-ES_tradnl" dirty="0" err="1" smtClean="0"/>
              <a:t>Client</a:t>
            </a:r>
            <a:r>
              <a:rPr lang="es-ES_tradnl" dirty="0" smtClean="0"/>
              <a:t>”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628800"/>
            <a:ext cx="5960008" cy="1656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84984"/>
            <a:ext cx="666919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Inicializar el “</a:t>
            </a:r>
            <a:r>
              <a:rPr lang="es-ES_tradnl" dirty="0" err="1" smtClean="0"/>
              <a:t>Game</a:t>
            </a:r>
            <a:r>
              <a:rPr lang="es-ES_tradnl" dirty="0" smtClean="0"/>
              <a:t> </a:t>
            </a:r>
            <a:r>
              <a:rPr lang="es-ES_tradnl" dirty="0" err="1" smtClean="0"/>
              <a:t>Client</a:t>
            </a:r>
            <a:r>
              <a:rPr lang="es-ES_tradnl" dirty="0" smtClean="0"/>
              <a:t>”</a:t>
            </a:r>
          </a:p>
          <a:p>
            <a:endParaRPr lang="es-ES_tradnl" dirty="0"/>
          </a:p>
          <a:p>
            <a:r>
              <a:rPr lang="es-ES_tradnl" dirty="0" smtClean="0"/>
              <a:t>Implementar la respuesta de </a:t>
            </a:r>
            <a:r>
              <a:rPr lang="es-ES_tradnl" dirty="0" err="1" smtClean="0"/>
              <a:t>onSignInSucceeded</a:t>
            </a:r>
            <a:r>
              <a:rPr lang="es-ES_tradnl" dirty="0" smtClean="0"/>
              <a:t>()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29000"/>
            <a:ext cx="870303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Inicializar el “</a:t>
            </a:r>
            <a:r>
              <a:rPr lang="es-ES_tradnl" dirty="0" err="1" smtClean="0"/>
              <a:t>Game</a:t>
            </a:r>
            <a:r>
              <a:rPr lang="es-ES_tradnl" dirty="0" smtClean="0"/>
              <a:t> </a:t>
            </a:r>
            <a:r>
              <a:rPr lang="es-ES_tradnl" dirty="0" err="1" smtClean="0"/>
              <a:t>Client</a:t>
            </a:r>
            <a:r>
              <a:rPr lang="es-ES_tradnl" dirty="0" smtClean="0"/>
              <a:t>”</a:t>
            </a:r>
          </a:p>
          <a:p>
            <a:endParaRPr lang="es-ES_tradnl" dirty="0"/>
          </a:p>
          <a:p>
            <a:r>
              <a:rPr lang="es-ES_tradnl" dirty="0" smtClean="0"/>
              <a:t>Implementar la respuesta de </a:t>
            </a:r>
            <a:r>
              <a:rPr lang="es-ES_tradnl" dirty="0" err="1" smtClean="0"/>
              <a:t>onSignInFailed</a:t>
            </a:r>
            <a:r>
              <a:rPr lang="es-ES_tradnl" dirty="0" smtClean="0"/>
              <a:t>()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73" y="3429000"/>
            <a:ext cx="758052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Inicializar el “</a:t>
            </a:r>
            <a:r>
              <a:rPr lang="es-ES_tradnl" dirty="0" err="1" smtClean="0"/>
              <a:t>Game</a:t>
            </a:r>
            <a:r>
              <a:rPr lang="es-ES_tradnl" dirty="0" smtClean="0"/>
              <a:t> </a:t>
            </a:r>
            <a:r>
              <a:rPr lang="es-ES_tradnl" dirty="0" err="1" smtClean="0"/>
              <a:t>Client</a:t>
            </a:r>
            <a:r>
              <a:rPr lang="es-ES_tradnl" dirty="0" smtClean="0"/>
              <a:t>”</a:t>
            </a:r>
          </a:p>
          <a:p>
            <a:endParaRPr lang="es-ES_tradnl" dirty="0"/>
          </a:p>
          <a:p>
            <a:r>
              <a:rPr lang="es-ES_tradnl" dirty="0" smtClean="0"/>
              <a:t>Para el resto de funciones que ejecutemos sobre el cliente deberemos comprobar que estamos </a:t>
            </a:r>
            <a:r>
              <a:rPr lang="es-ES_tradnl" dirty="0" err="1" smtClean="0"/>
              <a:t>Sign</a:t>
            </a:r>
            <a:r>
              <a:rPr lang="es-ES_tradnl" dirty="0" smtClean="0"/>
              <a:t> In OK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29000"/>
            <a:ext cx="7715487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05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Proceso de “</a:t>
            </a:r>
            <a:r>
              <a:rPr lang="es-ES_tradnl" dirty="0" err="1" smtClean="0"/>
              <a:t>Sign</a:t>
            </a:r>
            <a:r>
              <a:rPr lang="es-ES_tradnl" dirty="0" smtClean="0"/>
              <a:t> In”. Botón</a:t>
            </a:r>
          </a:p>
          <a:p>
            <a:endParaRPr lang="es-ES_tradnl" dirty="0"/>
          </a:p>
          <a:p>
            <a:r>
              <a:rPr lang="es-ES_tradnl" dirty="0" smtClean="0"/>
              <a:t>Seguir la guía de diseño de Google y siempre es bueno dar información extra para motivar al usuario a conectarse.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501008"/>
            <a:ext cx="696385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9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4320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/>
              <a:t>8</a:t>
            </a:r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536" y="162880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Proceso de “</a:t>
            </a:r>
            <a:r>
              <a:rPr lang="es-ES_tradnl" dirty="0" err="1" smtClean="0"/>
              <a:t>Sign</a:t>
            </a:r>
            <a:r>
              <a:rPr lang="es-ES_tradnl" dirty="0" smtClean="0"/>
              <a:t> In”. Segundos accesos.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708920"/>
            <a:ext cx="5688632" cy="399789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5536" y="213285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BaseGameActivity</a:t>
            </a:r>
            <a:r>
              <a:rPr lang="es-ES_tradnl" dirty="0" smtClean="0"/>
              <a:t> proporciona los métodos de utilería.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735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10185</TotalTime>
  <Words>5967</Words>
  <Application>Microsoft Macintosh PowerPoint</Application>
  <PresentationFormat>Presentación en pantalla (4:3)</PresentationFormat>
  <Paragraphs>971</Paragraphs>
  <Slides>118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118</vt:i4>
      </vt:variant>
    </vt:vector>
  </HeadingPairs>
  <TitlesOfParts>
    <vt:vector size="119" baseType="lpstr">
      <vt:lpstr>Diseño predeterminado</vt:lpstr>
      <vt:lpstr>Presentación de PowerPoint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  <vt:lpstr>Google Play Services II</vt:lpstr>
    </vt:vector>
  </TitlesOfParts>
  <Company>comunica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ivan garceran</dc:creator>
  <cp:lastModifiedBy>centic</cp:lastModifiedBy>
  <cp:revision>405</cp:revision>
  <dcterms:created xsi:type="dcterms:W3CDTF">2006-09-07T08:52:47Z</dcterms:created>
  <dcterms:modified xsi:type="dcterms:W3CDTF">2013-07-02T11:15:25Z</dcterms:modified>
</cp:coreProperties>
</file>